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ctiveX/activeX2.xml" ContentType="application/vnd.ms-office.activeX+xml"/>
  <Override PartName="/ppt/activeX/activeX2.bin" ContentType="application/vnd.ms-office.activeX"/>
  <Override PartName="/ppt/notesSlides/notesSlide24.xml" ContentType="application/vnd.openxmlformats-officedocument.presentationml.notesSlide+xml"/>
  <Override PartName="/ppt/activeX/activeX3.xml" ContentType="application/vnd.ms-office.activeX+xml"/>
  <Override PartName="/ppt/activeX/activeX3.bin" ContentType="application/vnd.ms-office.activeX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ctiveX/activeX4.xml" ContentType="application/vnd.ms-office.activeX+xml"/>
  <Override PartName="/ppt/activeX/activeX4.bin" ContentType="application/vnd.ms-office.activeX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ctiveX/activeX5.xml" ContentType="application/vnd.ms-office.activeX+xml"/>
  <Override PartName="/ppt/activeX/activeX5.bin" ContentType="application/vnd.ms-office.activeX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ctiveX/activeX6.xml" ContentType="application/vnd.ms-office.activeX+xml"/>
  <Override PartName="/ppt/activeX/activeX6.bin" ContentType="application/vnd.ms-office.activeX"/>
  <Override PartName="/ppt/notesSlides/notesSlide33.xml" ContentType="application/vnd.openxmlformats-officedocument.presentationml.notesSlide+xml"/>
  <Override PartName="/ppt/activeX/activeX7.xml" ContentType="application/vnd.ms-office.activeX+xml"/>
  <Override PartName="/ppt/activeX/activeX7.bin" ContentType="application/vnd.ms-office.activeX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16" r:id="rId14"/>
    <p:sldMasterId id="2147483828" r:id="rId15"/>
    <p:sldMasterId id="2147483840" r:id="rId16"/>
    <p:sldMasterId id="2147483852" r:id="rId17"/>
    <p:sldMasterId id="2147483864" r:id="rId18"/>
  </p:sldMasterIdLst>
  <p:notesMasterIdLst>
    <p:notesMasterId r:id="rId59"/>
  </p:notesMasterIdLst>
  <p:handoutMasterIdLst>
    <p:handoutMasterId r:id="rId60"/>
  </p:handoutMasterIdLst>
  <p:sldIdLst>
    <p:sldId id="301" r:id="rId19"/>
    <p:sldId id="328" r:id="rId20"/>
    <p:sldId id="332" r:id="rId21"/>
    <p:sldId id="257" r:id="rId22"/>
    <p:sldId id="284" r:id="rId23"/>
    <p:sldId id="285" r:id="rId24"/>
    <p:sldId id="298" r:id="rId25"/>
    <p:sldId id="287" r:id="rId26"/>
    <p:sldId id="286" r:id="rId27"/>
    <p:sldId id="288" r:id="rId28"/>
    <p:sldId id="289" r:id="rId29"/>
    <p:sldId id="293" r:id="rId30"/>
    <p:sldId id="290" r:id="rId31"/>
    <p:sldId id="294" r:id="rId32"/>
    <p:sldId id="295" r:id="rId33"/>
    <p:sldId id="291" r:id="rId34"/>
    <p:sldId id="292" r:id="rId35"/>
    <p:sldId id="297" r:id="rId36"/>
    <p:sldId id="322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7" r:id="rId50"/>
    <p:sldId id="318" r:id="rId51"/>
    <p:sldId id="319" r:id="rId52"/>
    <p:sldId id="320" r:id="rId53"/>
    <p:sldId id="321" r:id="rId54"/>
    <p:sldId id="333" r:id="rId55"/>
    <p:sldId id="324" r:id="rId56"/>
    <p:sldId id="330" r:id="rId57"/>
    <p:sldId id="331" r:id="rId58"/>
  </p:sldIdLst>
  <p:sldSz cx="9144000" cy="6858000" type="screen4x3"/>
  <p:notesSz cx="9144000" cy="6858000"/>
  <p:custDataLst>
    <p:tags r:id="rId61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1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666" autoAdjust="0"/>
  </p:normalViewPr>
  <p:slideViewPr>
    <p:cSldViewPr>
      <p:cViewPr>
        <p:scale>
          <a:sx n="70" d="100"/>
          <a:sy n="70" d="100"/>
        </p:scale>
        <p:origin x="-1386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61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2.wmf"/><Relationship Id="rId7" Type="http://schemas.openxmlformats.org/officeDocument/2006/relationships/image" Target="../media/image43.wmf"/><Relationship Id="rId2" Type="http://schemas.openxmlformats.org/officeDocument/2006/relationships/image" Target="../media/image31.wmf"/><Relationship Id="rId1" Type="http://schemas.openxmlformats.org/officeDocument/2006/relationships/image" Target="../media/image38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7" Type="http://schemas.openxmlformats.org/officeDocument/2006/relationships/image" Target="../media/image72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4" Type="http://schemas.openxmlformats.org/officeDocument/2006/relationships/image" Target="../media/image8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png"/><Relationship Id="rId4" Type="http://schemas.openxmlformats.org/officeDocument/2006/relationships/image" Target="../media/image8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png"/><Relationship Id="rId6" Type="http://schemas.openxmlformats.org/officeDocument/2006/relationships/image" Target="../media/image92.wmf"/><Relationship Id="rId5" Type="http://schemas.openxmlformats.org/officeDocument/2006/relationships/image" Target="../media/image85.wmf"/><Relationship Id="rId4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png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97.wmf"/><Relationship Id="rId7" Type="http://schemas.openxmlformats.org/officeDocument/2006/relationships/image" Target="../media/image101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png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png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0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F9230-363F-4843-9CEE-8F5147C13497}" type="datetimeFigureOut">
              <a:rPr lang="ru-RU" smtClean="0"/>
              <a:pPr/>
              <a:t>12.03.2023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F82F-785E-450E-A6C7-720C0C3F558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834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6EC72-7DE5-4D34-895E-F2876296C106}" type="datetimeFigureOut">
              <a:rPr lang="ru-RU" smtClean="0"/>
              <a:pPr/>
              <a:t>12.03.2023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92191-9E20-4E30-B760-C99B309AFB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689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FEAB2-505F-4263-9DBB-8FAC49965BB6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>
                <a:solidFill>
                  <a:prstClr val="black"/>
                </a:solidFill>
              </a:rPr>
              <a:pPr/>
              <a:t>19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20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21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22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23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24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25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26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27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28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29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30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31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32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33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34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35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59B5A-49D9-46BD-8A56-A4D335BD7E07}" type="slidenum">
              <a:rPr lang="ru-RU" smtClean="0">
                <a:solidFill>
                  <a:prstClr val="black"/>
                </a:solidFill>
              </a:rPr>
              <a:pPr/>
              <a:t>36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1B878-3603-441A-97E6-384E9212908B}" type="slidenum">
              <a:rPr lang="ru-RU" smtClean="0"/>
              <a:pPr>
                <a:defRPr/>
              </a:pPr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769F7-0F0D-494F-9DB9-A2A064C2805D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726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769F7-0F0D-494F-9DB9-A2A064C2805D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601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769F7-0F0D-494F-9DB9-A2A064C2805D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45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92191-9E20-4E30-B760-C99B309AFB38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83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164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642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9542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30487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736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78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38187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4763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711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7812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782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4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839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2753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080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73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114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6370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1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25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31121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273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603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56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15674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776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71353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10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041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1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33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1496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56297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12159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206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623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8426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25198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7799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537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242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37390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5446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804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2158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6367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892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58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57727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344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53328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81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77196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7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25084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43459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94050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1273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46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6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03029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26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07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8115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67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410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89515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10150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3866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2309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993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89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257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0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25240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54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90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7222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91994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5953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90795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827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184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879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81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3125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2733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75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7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9849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0714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0270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3232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9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348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2701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916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20226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46739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363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86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9097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9886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5133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9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621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09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4255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58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12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832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5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6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869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597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981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470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8116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62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187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97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4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84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970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67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5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86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98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04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338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13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6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773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39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1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4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43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56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49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308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162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20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0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862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3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5146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116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212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780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490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3010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6359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72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5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5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67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3940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5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981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817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9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04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063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10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54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760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590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4469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758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67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3378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6607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8110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5242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64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97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6631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319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4141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693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99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5322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911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3278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79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46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84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1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0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38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08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64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94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6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22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5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80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8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0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3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5" Type="http://schemas.openxmlformats.org/officeDocument/2006/relationships/image" Target="../media/image44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3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45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4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45.wmf"/><Relationship Id="rId5" Type="http://schemas.openxmlformats.org/officeDocument/2006/relationships/image" Target="../media/image38.wmf"/><Relationship Id="rId15" Type="http://schemas.openxmlformats.org/officeDocument/2006/relationships/image" Target="../media/image47.wmf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48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4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5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5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56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63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57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8.bin"/><Relationship Id="rId9" Type="http://schemas.openxmlformats.org/officeDocument/2006/relationships/oleObject" Target="../embeddings/oleObject6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64.wmf"/><Relationship Id="rId18" Type="http://schemas.openxmlformats.org/officeDocument/2006/relationships/oleObject" Target="../embeddings/oleObject71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68.bin"/><Relationship Id="rId17" Type="http://schemas.openxmlformats.org/officeDocument/2006/relationships/image" Target="../media/image66.wmf"/><Relationship Id="rId2" Type="http://schemas.openxmlformats.org/officeDocument/2006/relationships/slideLayout" Target="../slideLayouts/slideLayout39.xml"/><Relationship Id="rId16" Type="http://schemas.openxmlformats.org/officeDocument/2006/relationships/oleObject" Target="../embeddings/oleObject70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5" Type="http://schemas.openxmlformats.org/officeDocument/2006/relationships/image" Target="../media/image65.wmf"/><Relationship Id="rId10" Type="http://schemas.openxmlformats.org/officeDocument/2006/relationships/oleObject" Target="../embeddings/oleObject67.bin"/><Relationship Id="rId19" Type="http://schemas.openxmlformats.org/officeDocument/2006/relationships/image" Target="../media/image67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6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70.w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76.bin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51.xml"/><Relationship Id="rId16" Type="http://schemas.openxmlformats.org/officeDocument/2006/relationships/oleObject" Target="../embeddings/oleObject78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69.wmf"/><Relationship Id="rId5" Type="http://schemas.openxmlformats.org/officeDocument/2006/relationships/image" Target="../media/image65.wmf"/><Relationship Id="rId15" Type="http://schemas.openxmlformats.org/officeDocument/2006/relationships/image" Target="../media/image71.w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68.wmf"/><Relationship Id="rId14" Type="http://schemas.openxmlformats.org/officeDocument/2006/relationships/oleObject" Target="../embeddings/oleObject7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90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81.wmf"/><Relationship Id="rId5" Type="http://schemas.openxmlformats.org/officeDocument/2006/relationships/image" Target="../media/image78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80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image" Target="../media/image87.png"/><Relationship Id="rId3" Type="http://schemas.openxmlformats.org/officeDocument/2006/relationships/slideLayout" Target="../slideLayouts/slideLayout101.xml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85.wmf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21.vml"/><Relationship Id="rId6" Type="http://schemas.openxmlformats.org/officeDocument/2006/relationships/image" Target="file:///C:\Program%20Files\Physicon\Open%20Physics%202.5%20part%202\content\chapter3\section\paragraph11\images\3-11-7.gif" TargetMode="External"/><Relationship Id="rId11" Type="http://schemas.openxmlformats.org/officeDocument/2006/relationships/oleObject" Target="../embeddings/oleObject85.bin"/><Relationship Id="rId5" Type="http://schemas.openxmlformats.org/officeDocument/2006/relationships/image" Target="../media/image86.png"/><Relationship Id="rId10" Type="http://schemas.openxmlformats.org/officeDocument/2006/relationships/image" Target="../media/image84.wmf"/><Relationship Id="rId4" Type="http://schemas.openxmlformats.org/officeDocument/2006/relationships/notesSlide" Target="../notesSlides/notesSlide27.xml"/><Relationship Id="rId9" Type="http://schemas.openxmlformats.org/officeDocument/2006/relationships/oleObject" Target="../embeddings/oleObject8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13" Type="http://schemas.openxmlformats.org/officeDocument/2006/relationships/image" Target="../media/image85.wmf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89.wmf"/><Relationship Id="rId12" Type="http://schemas.openxmlformats.org/officeDocument/2006/relationships/oleObject" Target="../embeddings/oleObject90.bin"/><Relationship Id="rId2" Type="http://schemas.openxmlformats.org/officeDocument/2006/relationships/slideLayout" Target="../slideLayouts/slideLayout11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87.bin"/><Relationship Id="rId11" Type="http://schemas.openxmlformats.org/officeDocument/2006/relationships/image" Target="../media/image91.wmf"/><Relationship Id="rId5" Type="http://schemas.openxmlformats.org/officeDocument/2006/relationships/image" Target="../media/image88.png"/><Relationship Id="rId15" Type="http://schemas.openxmlformats.org/officeDocument/2006/relationships/image" Target="../media/image92.wmf"/><Relationship Id="rId10" Type="http://schemas.openxmlformats.org/officeDocument/2006/relationships/oleObject" Target="../embeddings/oleObject89.bin"/><Relationship Id="rId4" Type="http://schemas.openxmlformats.org/officeDocument/2006/relationships/oleObject" Target="../embeddings/oleObject86.bin"/><Relationship Id="rId9" Type="http://schemas.openxmlformats.org/officeDocument/2006/relationships/image" Target="../media/image90.wmf"/><Relationship Id="rId14" Type="http://schemas.openxmlformats.org/officeDocument/2006/relationships/oleObject" Target="../embeddings/oleObject9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8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image" Target="../media/image99.wmf"/><Relationship Id="rId18" Type="http://schemas.openxmlformats.org/officeDocument/2006/relationships/oleObject" Target="../embeddings/oleObject99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6.wmf"/><Relationship Id="rId12" Type="http://schemas.openxmlformats.org/officeDocument/2006/relationships/oleObject" Target="../embeddings/oleObject96.bin"/><Relationship Id="rId17" Type="http://schemas.openxmlformats.org/officeDocument/2006/relationships/image" Target="../media/image101.wmf"/><Relationship Id="rId2" Type="http://schemas.openxmlformats.org/officeDocument/2006/relationships/slideLayout" Target="../slideLayouts/slideLayout134.xml"/><Relationship Id="rId16" Type="http://schemas.openxmlformats.org/officeDocument/2006/relationships/oleObject" Target="../embeddings/oleObject98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5" Type="http://schemas.openxmlformats.org/officeDocument/2006/relationships/image" Target="../media/image100.wmf"/><Relationship Id="rId10" Type="http://schemas.openxmlformats.org/officeDocument/2006/relationships/oleObject" Target="../embeddings/oleObject95.bin"/><Relationship Id="rId19" Type="http://schemas.openxmlformats.org/officeDocument/2006/relationships/image" Target="../media/image102.wmf"/><Relationship Id="rId4" Type="http://schemas.openxmlformats.org/officeDocument/2006/relationships/oleObject" Target="../embeddings/oleObject92.bin"/><Relationship Id="rId9" Type="http://schemas.openxmlformats.org/officeDocument/2006/relationships/image" Target="../media/image97.wmf"/><Relationship Id="rId14" Type="http://schemas.openxmlformats.org/officeDocument/2006/relationships/oleObject" Target="../embeddings/oleObject9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0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7.xml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3.xml"/><Relationship Id="rId7" Type="http://schemas.openxmlformats.org/officeDocument/2006/relationships/image" Target="../media/image110.png"/><Relationship Id="rId2" Type="http://schemas.openxmlformats.org/officeDocument/2006/relationships/control" Target="../activeX/activeX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102.bin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194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03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en/simulation/color-visio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9.xml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en/simulation/wave-interferenc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9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2.wmf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6.wmf"/><Relationship Id="rId7" Type="http://schemas.openxmlformats.org/officeDocument/2006/relationships/image" Target="../media/image9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14.wmf"/><Relationship Id="rId25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29" Type="http://schemas.openxmlformats.org/officeDocument/2006/relationships/image" Target="../media/image20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.wmf"/><Relationship Id="rId24" Type="http://schemas.openxmlformats.org/officeDocument/2006/relationships/oleObject" Target="../embeddings/oleObject13.bin"/><Relationship Id="rId5" Type="http://schemas.openxmlformats.org/officeDocument/2006/relationships/image" Target="../media/image8.wmf"/><Relationship Id="rId15" Type="http://schemas.openxmlformats.org/officeDocument/2006/relationships/image" Target="../media/image13.wmf"/><Relationship Id="rId23" Type="http://schemas.openxmlformats.org/officeDocument/2006/relationships/image" Target="../media/image17.wmf"/><Relationship Id="rId28" Type="http://schemas.openxmlformats.org/officeDocument/2006/relationships/oleObject" Target="../embeddings/oleObject15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15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.w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5.wmf"/><Relationship Id="rId18" Type="http://schemas.openxmlformats.org/officeDocument/2006/relationships/oleObject" Target="../embeddings/oleObject23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0.png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.bin"/><Relationship Id="rId20" Type="http://schemas.openxmlformats.org/officeDocument/2006/relationships/image" Target="../media/image29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5" Type="http://schemas.openxmlformats.org/officeDocument/2006/relationships/image" Target="../media/image26.wmf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28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9400" y="304800"/>
            <a:ext cx="6019800" cy="1828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5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ЭЛЕКТРОДИНАМИКА</a:t>
            </a:r>
            <a:endParaRPr lang="ru-RU" sz="50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486400"/>
            <a:ext cx="6400800" cy="8382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К.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P.Abduraxmanov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</a:p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V.S.Xamidov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M.F.Raxmatullaeva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</a:rPr>
              <a:t>8 – </a:t>
            </a:r>
            <a:r>
              <a:rPr kumimoji="0" lang="en-US" sz="4000" b="1" i="0" u="none" strike="noStrike" kern="1200" cap="none" spc="0" normalizeH="0" baseline="0" noProof="0" dirty="0" err="1" smtClean="0">
                <a:ln w="11430"/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</a:rPr>
              <a:t>ma’ruza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3622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FIZIKA KAFEDRASI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685800" y="5634246"/>
            <a:ext cx="1066800" cy="540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201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9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819400" y="304800"/>
            <a:ext cx="6019800" cy="19240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0" normalizeH="0" baseline="0" noProof="0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</a:rPr>
              <a:t>Optika</a:t>
            </a:r>
            <a:r>
              <a:rPr kumimoji="0" lang="en-US" sz="3600" b="1" i="0" u="none" strike="noStrike" kern="1200" cap="all" spc="0" normalizeH="0" baseline="0" noProof="0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</a:rPr>
              <a:t>. </a:t>
            </a:r>
            <a:r>
              <a:rPr kumimoji="0" lang="en-US" sz="3600" b="1" i="0" u="none" strike="noStrike" kern="1200" cap="all" spc="0" normalizeH="0" baseline="0" noProof="0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</a:rPr>
              <a:t>kVAnt</a:t>
            </a:r>
            <a:r>
              <a:rPr kumimoji="0" lang="en-US" sz="3600" b="1" i="0" u="none" strike="noStrike" kern="1200" cap="all" spc="0" normalizeH="0" baseline="0" noProof="0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</a:rPr>
              <a:t> </a:t>
            </a:r>
            <a:r>
              <a:rPr kumimoji="0" lang="en-US" sz="3600" b="1" i="0" u="none" strike="noStrike" kern="1200" cap="all" spc="0" normalizeH="0" baseline="0" noProof="0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</a:rPr>
              <a:t>mexanIkasINING</a:t>
            </a:r>
            <a:r>
              <a:rPr kumimoji="0" lang="en-US" sz="3600" b="1" i="0" u="none" strike="noStrike" kern="1200" cap="all" spc="0" normalizeH="0" baseline="0" noProof="0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</a:rPr>
              <a:t> </a:t>
            </a:r>
            <a:r>
              <a:rPr kumimoji="0" lang="en-US" sz="3600" b="1" i="0" u="none" strike="noStrike" kern="1200" cap="all" spc="0" normalizeH="0" baseline="0" noProof="0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</a:rPr>
              <a:t>asoslarI</a:t>
            </a:r>
            <a:endParaRPr kumimoji="0" lang="ru-RU" sz="3600" b="1" i="0" u="none" strike="noStrike" kern="1200" cap="all" spc="0" normalizeH="0" baseline="0" noProof="0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4801" y="47244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21468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819525"/>
              </p:ext>
            </p:extLst>
          </p:nvPr>
        </p:nvGraphicFramePr>
        <p:xfrm>
          <a:off x="419100" y="1676400"/>
          <a:ext cx="8305800" cy="44030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{D113A9D2-9D6B-4929-AA2D-F23B5EE8CBE7}</a:tableStyleId>
              </a:tblPr>
              <a:tblGrid>
                <a:gridCol w="3429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79450">
                <a:tc rowSpan="2"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uz-Latn-UZ" sz="2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l-GR" sz="2800" dirty="0" smtClean="0">
                          <a:solidFill>
                            <a:schemeClr val="tx1"/>
                          </a:solidFill>
                        </a:rPr>
                        <a:t>λ</a:t>
                      </a:r>
                      <a:r>
                        <a:rPr lang="uz-Cyrl-UZ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tolqın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uzınlıǵı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reńi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Sındırıw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kórsetkishi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945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Shiyshe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awır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flint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 err="1" smtClean="0">
                          <a:solidFill>
                            <a:schemeClr val="tx1"/>
                          </a:solidFill>
                        </a:rPr>
                        <a:t>Shiyshe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2000" b="1" baseline="0" dirty="0" err="1" smtClean="0">
                          <a:solidFill>
                            <a:schemeClr val="tx1"/>
                          </a:solidFill>
                        </a:rPr>
                        <a:t>jeńil</a:t>
                      </a:r>
                      <a:endParaRPr lang="en-US" sz="20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Mineral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Uglerod</a:t>
                      </a:r>
                      <a:endParaRPr lang="en-US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sulfidi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Suw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656,3 (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qızıl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1,6444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1,5145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1,6219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1,3311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589,3 (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sarı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1,6499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1,5170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1,6308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1,3330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486,1 (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hawareń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1,6657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1,5230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1,6799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1,3371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404,7 (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fiolet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1,6852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1,5318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1,6990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1,3428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Скругленный прямоугольник 6"/>
          <p:cNvSpPr/>
          <p:nvPr/>
        </p:nvSpPr>
        <p:spPr>
          <a:xfrm>
            <a:off x="304800" y="228600"/>
            <a:ext cx="8610600" cy="1219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Hár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túrli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zatlarda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sındırıw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kórsetkishiniń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tolqın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uzınlıǵına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baylanıslılıǵı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endParaRPr lang="ru-RU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/>
          <p:cNvSpPr/>
          <p:nvPr/>
        </p:nvSpPr>
        <p:spPr>
          <a:xfrm>
            <a:off x="5867400" y="5334000"/>
            <a:ext cx="2971800" cy="1066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50850"/>
            <a:ext cx="8229600" cy="48895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Dispersiyanıń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elektron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teoriyası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04800" y="1028700"/>
            <a:ext cx="8610600" cy="22225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Lorenctiń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dispersiya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elektron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teoriyası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jaqtılıq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dispersiyasınıń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elektromagnit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tolqınlardıń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zat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quramına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kiriwshi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tolqınlardıń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ózgermeli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elektromagnit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maydanında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májbúriy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terbelmeli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háreket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etiwshi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zaryadlanǵan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bóleksheler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menen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ózara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tásiri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nátiyjesi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qaraydı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04800" y="3429000"/>
            <a:ext cx="8610600" cy="146685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Lorenc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teoriyasına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tiykarlanıp</a:t>
            </a:r>
            <a:r>
              <a:rPr lang="en-US" sz="2400" b="1" dirty="0" smtClean="0">
                <a:solidFill>
                  <a:schemeClr val="tx1"/>
                </a:solidFill>
              </a:rPr>
              <a:t>,</a:t>
            </a:r>
            <a:r>
              <a:rPr lang="ru-RU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jaqtılıq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dispersiyası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</a:rPr>
              <a:t>—</a:t>
            </a:r>
            <a:r>
              <a:rPr lang="el-GR" sz="2400" b="1" i="1" dirty="0" smtClean="0">
                <a:solidFill>
                  <a:schemeClr val="tx1"/>
                </a:solidFill>
                <a:cs typeface="Times New Roman" pitchFamily="18" charset="0"/>
              </a:rPr>
              <a:t>ε</a:t>
            </a:r>
            <a:r>
              <a:rPr lang="ru-RU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niń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jaqtılıq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tolqınlarınıń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l-GR" sz="2400" b="1" i="1" dirty="0" smtClean="0">
                <a:solidFill>
                  <a:schemeClr val="tx1"/>
                </a:solidFill>
                <a:cs typeface="Times New Roman" pitchFamily="18" charset="0"/>
              </a:rPr>
              <a:t>ν</a:t>
            </a:r>
            <a:r>
              <a:rPr lang="ru-RU" sz="2400" b="1" dirty="0" smtClean="0">
                <a:solidFill>
                  <a:schemeClr val="tx1"/>
                </a:solidFill>
              </a:rPr>
              <a:t> (</a:t>
            </a:r>
            <a:r>
              <a:rPr lang="en-US" sz="2400" b="1" dirty="0" err="1" smtClean="0">
                <a:solidFill>
                  <a:schemeClr val="tx1"/>
                </a:solidFill>
              </a:rPr>
              <a:t>tolqın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uzınlıǵı</a:t>
            </a:r>
            <a:r>
              <a:rPr lang="ru-RU" sz="2400" b="1" dirty="0" smtClean="0">
                <a:solidFill>
                  <a:schemeClr val="tx1"/>
                </a:solidFill>
              </a:rPr>
              <a:t> </a:t>
            </a:r>
            <a:r>
              <a:rPr lang="el-GR" sz="2400" b="1" dirty="0" smtClean="0">
                <a:solidFill>
                  <a:schemeClr val="tx1"/>
                </a:solidFill>
                <a:cs typeface="Times New Roman" pitchFamily="18" charset="0"/>
              </a:rPr>
              <a:t>λ</a:t>
            </a:r>
            <a:r>
              <a:rPr lang="ru-RU" sz="2400" b="1" dirty="0" smtClean="0">
                <a:solidFill>
                  <a:schemeClr val="tx1"/>
                </a:solidFill>
              </a:rPr>
              <a:t>) </a:t>
            </a:r>
            <a:r>
              <a:rPr lang="en-US" sz="2400" b="1" dirty="0" err="1" smtClean="0">
                <a:solidFill>
                  <a:schemeClr val="tx1"/>
                </a:solidFill>
              </a:rPr>
              <a:t>jiyiligine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ǵárezlilik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nátiyjesi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42900" y="5029200"/>
            <a:ext cx="4229100" cy="1600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2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ε </a:t>
            </a:r>
            <a:r>
              <a:rPr lang="ru-RU" sz="32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b="1" dirty="0" err="1" smtClean="0">
                <a:solidFill>
                  <a:schemeClr val="tx1"/>
                </a:solidFill>
              </a:rPr>
              <a:t>ortalıqtıń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dielektrik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sińiriwshiligi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3553" name="Object 1"/>
          <p:cNvGraphicFramePr>
            <a:graphicFrameLocks noChangeAspect="1"/>
          </p:cNvGraphicFramePr>
          <p:nvPr/>
        </p:nvGraphicFramePr>
        <p:xfrm>
          <a:off x="5905500" y="5334000"/>
          <a:ext cx="2818654" cy="102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Формула" r:id="rId4" imgW="1180588" imgH="431613" progId="Equation.3">
                  <p:embed/>
                </p:oleObj>
              </mc:Choice>
              <mc:Fallback>
                <p:oleObj name="Формула" r:id="rId4" imgW="1180588" imgH="431613" progId="Equation.3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5334000"/>
                        <a:ext cx="2818654" cy="1026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трелка вправо 8"/>
          <p:cNvSpPr/>
          <p:nvPr/>
        </p:nvSpPr>
        <p:spPr>
          <a:xfrm>
            <a:off x="4800600" y="5562600"/>
            <a:ext cx="838200" cy="5334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4" grpId="0" animBg="1"/>
      <p:bldP spid="5" grpId="0" animBg="1"/>
      <p:bldP spid="6" grpId="0" animBg="1"/>
      <p:bldP spid="23554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6642100" y="4191000"/>
            <a:ext cx="762000" cy="7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956300" y="3581400"/>
            <a:ext cx="2057400" cy="2057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5499100" y="3124200"/>
            <a:ext cx="29718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5041900" y="2667000"/>
            <a:ext cx="3886200" cy="3886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6794500" y="3429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870700" y="54102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8242300" y="39624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422900" y="48768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413500" y="25908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7861300" y="6096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8089900" y="29718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889500" y="41148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5880100" y="61722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5803900" y="33528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6337300" y="58674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6565900" y="29718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5346700" y="41148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7480300" y="5715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8242300" y="4953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Line 58"/>
          <p:cNvSpPr>
            <a:spLocks noChangeShapeType="1"/>
          </p:cNvSpPr>
          <p:nvPr/>
        </p:nvSpPr>
        <p:spPr bwMode="auto">
          <a:xfrm flipH="1">
            <a:off x="6003925" y="3754438"/>
            <a:ext cx="139700" cy="13493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26" name="Line 59"/>
          <p:cNvSpPr>
            <a:spLocks noChangeShapeType="1"/>
          </p:cNvSpPr>
          <p:nvPr/>
        </p:nvSpPr>
        <p:spPr bwMode="auto">
          <a:xfrm flipH="1">
            <a:off x="5575300" y="3551238"/>
            <a:ext cx="347663" cy="33813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27" name="Line 60"/>
          <p:cNvSpPr>
            <a:spLocks noChangeShapeType="1"/>
          </p:cNvSpPr>
          <p:nvPr/>
        </p:nvSpPr>
        <p:spPr bwMode="auto">
          <a:xfrm flipH="1">
            <a:off x="5183188" y="3683000"/>
            <a:ext cx="196850" cy="20478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28" name="Line 61"/>
          <p:cNvSpPr>
            <a:spLocks noChangeShapeType="1"/>
          </p:cNvSpPr>
          <p:nvPr/>
        </p:nvSpPr>
        <p:spPr bwMode="auto">
          <a:xfrm flipH="1">
            <a:off x="5362575" y="3556000"/>
            <a:ext cx="347663" cy="33813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35" name="Line 62"/>
          <p:cNvSpPr>
            <a:spLocks noChangeShapeType="1"/>
          </p:cNvSpPr>
          <p:nvPr/>
        </p:nvSpPr>
        <p:spPr bwMode="auto">
          <a:xfrm flipH="1">
            <a:off x="5808663" y="3656013"/>
            <a:ext cx="238125" cy="23018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36" name="Line 53"/>
          <p:cNvSpPr>
            <a:spLocks noChangeShapeType="1"/>
          </p:cNvSpPr>
          <p:nvPr/>
        </p:nvSpPr>
        <p:spPr bwMode="auto">
          <a:xfrm>
            <a:off x="5181600" y="3898900"/>
            <a:ext cx="0" cy="7667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37" name="Line 54"/>
          <p:cNvSpPr>
            <a:spLocks noChangeShapeType="1"/>
          </p:cNvSpPr>
          <p:nvPr/>
        </p:nvSpPr>
        <p:spPr bwMode="auto">
          <a:xfrm>
            <a:off x="5373688" y="3892550"/>
            <a:ext cx="0" cy="11874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38" name="Line 55"/>
          <p:cNvSpPr>
            <a:spLocks noChangeShapeType="1"/>
          </p:cNvSpPr>
          <p:nvPr/>
        </p:nvSpPr>
        <p:spPr bwMode="auto">
          <a:xfrm>
            <a:off x="5580063" y="3897313"/>
            <a:ext cx="1587" cy="1416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39" name="Line 56"/>
          <p:cNvSpPr>
            <a:spLocks noChangeShapeType="1"/>
          </p:cNvSpPr>
          <p:nvPr/>
        </p:nvSpPr>
        <p:spPr bwMode="auto">
          <a:xfrm flipH="1">
            <a:off x="5813425" y="3894138"/>
            <a:ext cx="4763" cy="1120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40" name="Line 57"/>
          <p:cNvSpPr>
            <a:spLocks noChangeShapeType="1"/>
          </p:cNvSpPr>
          <p:nvPr/>
        </p:nvSpPr>
        <p:spPr bwMode="auto">
          <a:xfrm>
            <a:off x="5999163" y="3878263"/>
            <a:ext cx="0" cy="749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41" name="Line 26"/>
          <p:cNvSpPr>
            <a:spLocks noChangeShapeType="1"/>
          </p:cNvSpPr>
          <p:nvPr/>
        </p:nvSpPr>
        <p:spPr bwMode="auto">
          <a:xfrm flipH="1">
            <a:off x="3787775" y="3894138"/>
            <a:ext cx="347663" cy="33813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42" name="Freeform 42"/>
          <p:cNvSpPr>
            <a:spLocks/>
          </p:cNvSpPr>
          <p:nvPr/>
        </p:nvSpPr>
        <p:spPr bwMode="auto">
          <a:xfrm>
            <a:off x="3630613" y="3900488"/>
            <a:ext cx="242887" cy="247650"/>
          </a:xfrm>
          <a:custGeom>
            <a:avLst/>
            <a:gdLst/>
            <a:ahLst/>
            <a:cxnLst>
              <a:cxn ang="0">
                <a:pos x="187" y="0"/>
              </a:cxn>
              <a:cxn ang="0">
                <a:pos x="136" y="51"/>
              </a:cxn>
              <a:cxn ang="0">
                <a:pos x="0" y="185"/>
              </a:cxn>
            </a:cxnLst>
            <a:rect l="0" t="0" r="r" b="b"/>
            <a:pathLst>
              <a:path w="187" h="185">
                <a:moveTo>
                  <a:pt x="187" y="0"/>
                </a:moveTo>
                <a:lnTo>
                  <a:pt x="136" y="51"/>
                </a:lnTo>
                <a:lnTo>
                  <a:pt x="0" y="185"/>
                </a:lnTo>
              </a:path>
            </a:pathLst>
          </a:cu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43" name="Freeform 43"/>
          <p:cNvSpPr>
            <a:spLocks/>
          </p:cNvSpPr>
          <p:nvPr/>
        </p:nvSpPr>
        <p:spPr bwMode="auto">
          <a:xfrm>
            <a:off x="4094163" y="3900488"/>
            <a:ext cx="287337" cy="290512"/>
          </a:xfrm>
          <a:custGeom>
            <a:avLst/>
            <a:gdLst/>
            <a:ahLst/>
            <a:cxnLst>
              <a:cxn ang="0">
                <a:pos x="187" y="0"/>
              </a:cxn>
              <a:cxn ang="0">
                <a:pos x="136" y="51"/>
              </a:cxn>
              <a:cxn ang="0">
                <a:pos x="0" y="185"/>
              </a:cxn>
            </a:cxnLst>
            <a:rect l="0" t="0" r="r" b="b"/>
            <a:pathLst>
              <a:path w="187" h="185">
                <a:moveTo>
                  <a:pt x="187" y="0"/>
                </a:moveTo>
                <a:lnTo>
                  <a:pt x="136" y="51"/>
                </a:lnTo>
                <a:lnTo>
                  <a:pt x="0" y="185"/>
                </a:lnTo>
              </a:path>
            </a:pathLst>
          </a:cu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44" name="Freeform 44"/>
          <p:cNvSpPr>
            <a:spLocks/>
          </p:cNvSpPr>
          <p:nvPr/>
        </p:nvSpPr>
        <p:spPr bwMode="auto">
          <a:xfrm>
            <a:off x="4511675" y="3905250"/>
            <a:ext cx="134938" cy="127000"/>
          </a:xfrm>
          <a:custGeom>
            <a:avLst/>
            <a:gdLst/>
            <a:ahLst/>
            <a:cxnLst>
              <a:cxn ang="0">
                <a:pos x="187" y="0"/>
              </a:cxn>
              <a:cxn ang="0">
                <a:pos x="136" y="51"/>
              </a:cxn>
              <a:cxn ang="0">
                <a:pos x="0" y="185"/>
              </a:cxn>
            </a:cxnLst>
            <a:rect l="0" t="0" r="r" b="b"/>
            <a:pathLst>
              <a:path w="187" h="185">
                <a:moveTo>
                  <a:pt x="187" y="0"/>
                </a:moveTo>
                <a:lnTo>
                  <a:pt x="136" y="51"/>
                </a:lnTo>
                <a:lnTo>
                  <a:pt x="0" y="185"/>
                </a:lnTo>
              </a:path>
            </a:pathLst>
          </a:cu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45" name="Freeform 45"/>
          <p:cNvSpPr>
            <a:spLocks/>
          </p:cNvSpPr>
          <p:nvPr/>
        </p:nvSpPr>
        <p:spPr bwMode="auto">
          <a:xfrm>
            <a:off x="3498850" y="3894138"/>
            <a:ext cx="115888" cy="112712"/>
          </a:xfrm>
          <a:custGeom>
            <a:avLst/>
            <a:gdLst/>
            <a:ahLst/>
            <a:cxnLst>
              <a:cxn ang="0">
                <a:pos x="187" y="0"/>
              </a:cxn>
              <a:cxn ang="0">
                <a:pos x="136" y="51"/>
              </a:cxn>
              <a:cxn ang="0">
                <a:pos x="0" y="185"/>
              </a:cxn>
            </a:cxnLst>
            <a:rect l="0" t="0" r="r" b="b"/>
            <a:pathLst>
              <a:path w="187" h="185">
                <a:moveTo>
                  <a:pt x="187" y="0"/>
                </a:moveTo>
                <a:lnTo>
                  <a:pt x="136" y="51"/>
                </a:lnTo>
                <a:lnTo>
                  <a:pt x="0" y="185"/>
                </a:lnTo>
              </a:path>
            </a:pathLst>
          </a:cu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46" name="Line 46"/>
          <p:cNvSpPr>
            <a:spLocks noChangeShapeType="1"/>
          </p:cNvSpPr>
          <p:nvPr/>
        </p:nvSpPr>
        <p:spPr bwMode="auto">
          <a:xfrm flipV="1">
            <a:off x="3609975" y="3406775"/>
            <a:ext cx="0" cy="4762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47" name="Line 47"/>
          <p:cNvSpPr>
            <a:spLocks noChangeShapeType="1"/>
          </p:cNvSpPr>
          <p:nvPr/>
        </p:nvSpPr>
        <p:spPr bwMode="auto">
          <a:xfrm flipV="1">
            <a:off x="4638675" y="3406775"/>
            <a:ext cx="0" cy="4937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48" name="Line 48"/>
          <p:cNvSpPr>
            <a:spLocks noChangeShapeType="1"/>
          </p:cNvSpPr>
          <p:nvPr/>
        </p:nvSpPr>
        <p:spPr bwMode="auto">
          <a:xfrm flipV="1">
            <a:off x="3870325" y="2795588"/>
            <a:ext cx="0" cy="1101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49" name="Line 49"/>
          <p:cNvSpPr>
            <a:spLocks noChangeShapeType="1"/>
          </p:cNvSpPr>
          <p:nvPr/>
        </p:nvSpPr>
        <p:spPr bwMode="auto">
          <a:xfrm flipV="1">
            <a:off x="4383088" y="2792413"/>
            <a:ext cx="0" cy="10985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0" name="Line 50"/>
          <p:cNvSpPr>
            <a:spLocks noChangeShapeType="1"/>
          </p:cNvSpPr>
          <p:nvPr/>
        </p:nvSpPr>
        <p:spPr bwMode="auto">
          <a:xfrm flipV="1">
            <a:off x="4133850" y="2497138"/>
            <a:ext cx="0" cy="1400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1" name="Line 40"/>
          <p:cNvSpPr>
            <a:spLocks noChangeShapeType="1"/>
          </p:cNvSpPr>
          <p:nvPr/>
        </p:nvSpPr>
        <p:spPr bwMode="auto">
          <a:xfrm flipH="1">
            <a:off x="3121025" y="3763963"/>
            <a:ext cx="127000" cy="125412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2" name="Freeform 24"/>
          <p:cNvSpPr>
            <a:spLocks/>
          </p:cNvSpPr>
          <p:nvPr/>
        </p:nvSpPr>
        <p:spPr bwMode="auto">
          <a:xfrm>
            <a:off x="1160463" y="3897313"/>
            <a:ext cx="296862" cy="293687"/>
          </a:xfrm>
          <a:custGeom>
            <a:avLst/>
            <a:gdLst/>
            <a:ahLst/>
            <a:cxnLst>
              <a:cxn ang="0">
                <a:pos x="187" y="0"/>
              </a:cxn>
              <a:cxn ang="0">
                <a:pos x="136" y="51"/>
              </a:cxn>
              <a:cxn ang="0">
                <a:pos x="0" y="185"/>
              </a:cxn>
            </a:cxnLst>
            <a:rect l="0" t="0" r="r" b="b"/>
            <a:pathLst>
              <a:path w="187" h="185">
                <a:moveTo>
                  <a:pt x="187" y="0"/>
                </a:moveTo>
                <a:lnTo>
                  <a:pt x="136" y="51"/>
                </a:lnTo>
                <a:lnTo>
                  <a:pt x="0" y="185"/>
                </a:lnTo>
              </a:path>
            </a:pathLst>
          </a:cu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H="1">
            <a:off x="2692400" y="3551238"/>
            <a:ext cx="347663" cy="33813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4" name="Line 30"/>
          <p:cNvSpPr>
            <a:spLocks noChangeShapeType="1"/>
          </p:cNvSpPr>
          <p:nvPr/>
        </p:nvSpPr>
        <p:spPr bwMode="auto">
          <a:xfrm flipH="1">
            <a:off x="1508125" y="3895725"/>
            <a:ext cx="177800" cy="169863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5" name="Line 31"/>
          <p:cNvSpPr>
            <a:spLocks noChangeShapeType="1"/>
          </p:cNvSpPr>
          <p:nvPr/>
        </p:nvSpPr>
        <p:spPr bwMode="auto">
          <a:xfrm flipH="1">
            <a:off x="2300288" y="3683000"/>
            <a:ext cx="196850" cy="20478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6" name="Line 32"/>
          <p:cNvSpPr>
            <a:spLocks noChangeShapeType="1"/>
          </p:cNvSpPr>
          <p:nvPr/>
        </p:nvSpPr>
        <p:spPr bwMode="auto">
          <a:xfrm flipH="1">
            <a:off x="2479675" y="3556000"/>
            <a:ext cx="347663" cy="33813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>
            <a:off x="2941638" y="3676650"/>
            <a:ext cx="219075" cy="21590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8" name="Freeform 29"/>
          <p:cNvSpPr>
            <a:spLocks/>
          </p:cNvSpPr>
          <p:nvPr/>
        </p:nvSpPr>
        <p:spPr bwMode="auto">
          <a:xfrm>
            <a:off x="893763" y="3429000"/>
            <a:ext cx="5411787" cy="881063"/>
          </a:xfrm>
          <a:custGeom>
            <a:avLst/>
            <a:gdLst/>
            <a:ahLst/>
            <a:cxnLst>
              <a:cxn ang="0">
                <a:pos x="0" y="501"/>
              </a:cxn>
              <a:cxn ang="0">
                <a:pos x="675" y="297"/>
              </a:cxn>
              <a:cxn ang="0">
                <a:pos x="1354" y="78"/>
              </a:cxn>
              <a:cxn ang="0">
                <a:pos x="1577" y="284"/>
              </a:cxn>
              <a:cxn ang="0">
                <a:pos x="1813" y="512"/>
              </a:cxn>
              <a:cxn ang="0">
                <a:pos x="2493" y="300"/>
              </a:cxn>
              <a:cxn ang="0">
                <a:pos x="3162" y="72"/>
              </a:cxn>
              <a:cxn ang="0">
                <a:pos x="3409" y="292"/>
              </a:cxn>
            </a:cxnLst>
            <a:rect l="0" t="0" r="r" b="b"/>
            <a:pathLst>
              <a:path w="3409" h="555">
                <a:moveTo>
                  <a:pt x="0" y="501"/>
                </a:moveTo>
                <a:cubicBezTo>
                  <a:pt x="116" y="552"/>
                  <a:pt x="456" y="387"/>
                  <a:pt x="675" y="297"/>
                </a:cubicBezTo>
                <a:cubicBezTo>
                  <a:pt x="894" y="207"/>
                  <a:pt x="1231" y="0"/>
                  <a:pt x="1354" y="78"/>
                </a:cubicBezTo>
                <a:cubicBezTo>
                  <a:pt x="1477" y="156"/>
                  <a:pt x="1561" y="271"/>
                  <a:pt x="1577" y="284"/>
                </a:cubicBezTo>
                <a:cubicBezTo>
                  <a:pt x="1593" y="297"/>
                  <a:pt x="1660" y="469"/>
                  <a:pt x="1813" y="512"/>
                </a:cubicBezTo>
                <a:cubicBezTo>
                  <a:pt x="1966" y="555"/>
                  <a:pt x="2268" y="406"/>
                  <a:pt x="2493" y="300"/>
                </a:cubicBezTo>
                <a:cubicBezTo>
                  <a:pt x="2718" y="194"/>
                  <a:pt x="3021" y="17"/>
                  <a:pt x="3162" y="72"/>
                </a:cubicBezTo>
                <a:cubicBezTo>
                  <a:pt x="3303" y="127"/>
                  <a:pt x="3358" y="246"/>
                  <a:pt x="3409" y="292"/>
                </a:cubicBezTo>
              </a:path>
            </a:pathLst>
          </a:custGeom>
          <a:noFill/>
          <a:ln w="57150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9" name="Line 13"/>
          <p:cNvSpPr>
            <a:spLocks noChangeShapeType="1"/>
          </p:cNvSpPr>
          <p:nvPr/>
        </p:nvSpPr>
        <p:spPr bwMode="auto">
          <a:xfrm flipV="1">
            <a:off x="1238250" y="21971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60" name="Line 14"/>
          <p:cNvSpPr>
            <a:spLocks noChangeShapeType="1"/>
          </p:cNvSpPr>
          <p:nvPr/>
        </p:nvSpPr>
        <p:spPr bwMode="auto">
          <a:xfrm flipH="1">
            <a:off x="152400" y="3879850"/>
            <a:ext cx="1092200" cy="1060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61" name="Line 15"/>
          <p:cNvSpPr>
            <a:spLocks noChangeShapeType="1"/>
          </p:cNvSpPr>
          <p:nvPr/>
        </p:nvSpPr>
        <p:spPr bwMode="auto">
          <a:xfrm>
            <a:off x="1238250" y="3892550"/>
            <a:ext cx="5829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62" name="Freeform 17"/>
          <p:cNvSpPr>
            <a:spLocks/>
          </p:cNvSpPr>
          <p:nvPr/>
        </p:nvSpPr>
        <p:spPr bwMode="auto">
          <a:xfrm>
            <a:off x="1243013" y="2457450"/>
            <a:ext cx="5062537" cy="28908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5" y="912"/>
              </a:cxn>
              <a:cxn ang="0">
                <a:pos x="911" y="1821"/>
              </a:cxn>
              <a:cxn ang="0">
                <a:pos x="1368" y="909"/>
              </a:cxn>
              <a:cxn ang="0">
                <a:pos x="1818" y="6"/>
              </a:cxn>
              <a:cxn ang="0">
                <a:pos x="2273" y="902"/>
              </a:cxn>
              <a:cxn ang="0">
                <a:pos x="2730" y="1818"/>
              </a:cxn>
              <a:cxn ang="0">
                <a:pos x="3189" y="904"/>
              </a:cxn>
            </a:cxnLst>
            <a:rect l="0" t="0" r="r" b="b"/>
            <a:pathLst>
              <a:path w="3189" h="1821">
                <a:moveTo>
                  <a:pt x="0" y="0"/>
                </a:moveTo>
                <a:cubicBezTo>
                  <a:pt x="152" y="0"/>
                  <a:pt x="337" y="582"/>
                  <a:pt x="455" y="912"/>
                </a:cubicBezTo>
                <a:cubicBezTo>
                  <a:pt x="573" y="1242"/>
                  <a:pt x="759" y="1821"/>
                  <a:pt x="911" y="1821"/>
                </a:cubicBezTo>
                <a:cubicBezTo>
                  <a:pt x="1063" y="1821"/>
                  <a:pt x="1259" y="1224"/>
                  <a:pt x="1368" y="909"/>
                </a:cubicBezTo>
                <a:cubicBezTo>
                  <a:pt x="1477" y="594"/>
                  <a:pt x="1667" y="6"/>
                  <a:pt x="1818" y="6"/>
                </a:cubicBezTo>
                <a:cubicBezTo>
                  <a:pt x="1969" y="6"/>
                  <a:pt x="2143" y="564"/>
                  <a:pt x="2273" y="902"/>
                </a:cubicBezTo>
                <a:cubicBezTo>
                  <a:pt x="2403" y="1240"/>
                  <a:pt x="2610" y="1820"/>
                  <a:pt x="2730" y="1818"/>
                </a:cubicBezTo>
                <a:cubicBezTo>
                  <a:pt x="2850" y="1816"/>
                  <a:pt x="3126" y="1126"/>
                  <a:pt x="3189" y="904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63" name="Line 34"/>
          <p:cNvSpPr>
            <a:spLocks noChangeShapeType="1"/>
          </p:cNvSpPr>
          <p:nvPr/>
        </p:nvSpPr>
        <p:spPr bwMode="auto">
          <a:xfrm flipV="1">
            <a:off x="1447800" y="2686050"/>
            <a:ext cx="0" cy="1206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64" name="Line 35"/>
          <p:cNvSpPr>
            <a:spLocks noChangeShapeType="1"/>
          </p:cNvSpPr>
          <p:nvPr/>
        </p:nvSpPr>
        <p:spPr bwMode="auto">
          <a:xfrm flipV="1">
            <a:off x="1679575" y="3200400"/>
            <a:ext cx="0" cy="695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grpSp>
        <p:nvGrpSpPr>
          <p:cNvPr id="65" name="Group 51"/>
          <p:cNvGrpSpPr>
            <a:grpSpLocks/>
          </p:cNvGrpSpPr>
          <p:nvPr/>
        </p:nvGrpSpPr>
        <p:grpSpPr bwMode="auto">
          <a:xfrm>
            <a:off x="2298700" y="3890963"/>
            <a:ext cx="817563" cy="1435100"/>
            <a:chOff x="1724" y="3059"/>
            <a:chExt cx="515" cy="904"/>
          </a:xfrm>
        </p:grpSpPr>
        <p:sp>
          <p:nvSpPr>
            <p:cNvPr id="66" name="Line 36"/>
            <p:cNvSpPr>
              <a:spLocks noChangeShapeType="1"/>
            </p:cNvSpPr>
            <p:nvPr/>
          </p:nvSpPr>
          <p:spPr bwMode="auto">
            <a:xfrm>
              <a:off x="1724" y="3072"/>
              <a:ext cx="0" cy="52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Line 37"/>
            <p:cNvSpPr>
              <a:spLocks noChangeShapeType="1"/>
            </p:cNvSpPr>
            <p:nvPr/>
          </p:nvSpPr>
          <p:spPr bwMode="auto">
            <a:xfrm>
              <a:off x="1845" y="3068"/>
              <a:ext cx="0" cy="77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Line 38"/>
            <p:cNvSpPr>
              <a:spLocks noChangeShapeType="1"/>
            </p:cNvSpPr>
            <p:nvPr/>
          </p:nvSpPr>
          <p:spPr bwMode="auto">
            <a:xfrm>
              <a:off x="1975" y="3071"/>
              <a:ext cx="1" cy="8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Line 39"/>
            <p:cNvSpPr>
              <a:spLocks noChangeShapeType="1"/>
            </p:cNvSpPr>
            <p:nvPr/>
          </p:nvSpPr>
          <p:spPr bwMode="auto">
            <a:xfrm>
              <a:off x="2129" y="3069"/>
              <a:ext cx="0" cy="72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Line 41"/>
            <p:cNvSpPr>
              <a:spLocks noChangeShapeType="1"/>
            </p:cNvSpPr>
            <p:nvPr/>
          </p:nvSpPr>
          <p:spPr bwMode="auto">
            <a:xfrm>
              <a:off x="2239" y="3059"/>
              <a:ext cx="0" cy="4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/>
            </a:p>
          </p:txBody>
        </p:sp>
      </p:grpSp>
      <p:graphicFrame>
        <p:nvGraphicFramePr>
          <p:cNvPr id="71" name="Object 64"/>
          <p:cNvGraphicFramePr>
            <a:graphicFrameLocks noChangeAspect="1"/>
          </p:cNvGraphicFramePr>
          <p:nvPr/>
        </p:nvGraphicFramePr>
        <p:xfrm>
          <a:off x="649288" y="2122488"/>
          <a:ext cx="484187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0" name="Формула" r:id="rId4" imgW="152268" imgH="203024" progId="Equation.3">
                  <p:embed/>
                </p:oleObj>
              </mc:Choice>
              <mc:Fallback>
                <p:oleObj name="Формула" r:id="rId4" imgW="152268" imgH="203024" progId="Equation.3">
                  <p:embed/>
                  <p:pic>
                    <p:nvPicPr>
                      <p:cNvPr id="0" name="Picture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122488"/>
                        <a:ext cx="484187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65"/>
          <p:cNvGraphicFramePr>
            <a:graphicFrameLocks noChangeAspect="1"/>
          </p:cNvGraphicFramePr>
          <p:nvPr/>
        </p:nvGraphicFramePr>
        <p:xfrm>
          <a:off x="0" y="4065588"/>
          <a:ext cx="5651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1" name="Формула" r:id="rId6" imgW="177569" imgH="202936" progId="Equation.3">
                  <p:embed/>
                </p:oleObj>
              </mc:Choice>
              <mc:Fallback>
                <p:oleObj name="Формула" r:id="rId6" imgW="177569" imgH="202936" progId="Equation.3">
                  <p:embed/>
                  <p:pic>
                    <p:nvPicPr>
                      <p:cNvPr id="0" name="Picture 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065588"/>
                        <a:ext cx="565150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66"/>
          <p:cNvGraphicFramePr>
            <a:graphicFrameLocks noChangeAspect="1"/>
          </p:cNvGraphicFramePr>
          <p:nvPr/>
        </p:nvGraphicFramePr>
        <p:xfrm>
          <a:off x="6677025" y="3213100"/>
          <a:ext cx="44450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2" name="Формула" r:id="rId8" imgW="139639" imgH="431613" progId="Equation.3">
                  <p:embed/>
                </p:oleObj>
              </mc:Choice>
              <mc:Fallback>
                <p:oleObj name="Формула" r:id="rId8" imgW="139639" imgH="431613" progId="Equation.3">
                  <p:embed/>
                  <p:pic>
                    <p:nvPicPr>
                      <p:cNvPr id="0" name="Picture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025" y="3213100"/>
                        <a:ext cx="444500" cy="1344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Скругленный прямоугольник 74"/>
          <p:cNvSpPr/>
          <p:nvPr/>
        </p:nvSpPr>
        <p:spPr>
          <a:xfrm>
            <a:off x="215900" y="139700"/>
            <a:ext cx="8712200" cy="155575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Jaqtılıq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dispersiyası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elekromagnit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tolqınnıń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ózgermeli</a:t>
            </a:r>
            <a:r>
              <a:rPr lang="en-US" sz="2200" b="1" dirty="0" smtClean="0">
                <a:solidFill>
                  <a:schemeClr val="tx1"/>
                </a:solidFill>
              </a:rPr>
              <a:t> (</a:t>
            </a:r>
            <a:r>
              <a:rPr lang="en-US" sz="2200" b="1" dirty="0" err="1" smtClean="0">
                <a:solidFill>
                  <a:schemeClr val="tx1"/>
                </a:solidFill>
              </a:rPr>
              <a:t>jaqtılıq</a:t>
            </a:r>
            <a:r>
              <a:rPr lang="en-US" sz="2200" b="1" dirty="0" smtClean="0">
                <a:solidFill>
                  <a:schemeClr val="tx1"/>
                </a:solidFill>
              </a:rPr>
              <a:t>) </a:t>
            </a:r>
            <a:r>
              <a:rPr lang="en-US" sz="2200" b="1" dirty="0" err="1" smtClean="0">
                <a:solidFill>
                  <a:schemeClr val="tx1"/>
                </a:solidFill>
              </a:rPr>
              <a:t>maydanı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tásiri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astında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zaryadlanǵan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bólekshelerdiń</a:t>
            </a:r>
            <a:r>
              <a:rPr lang="en-US" sz="2200" b="1" dirty="0" smtClean="0">
                <a:solidFill>
                  <a:schemeClr val="tx1"/>
                </a:solidFill>
              </a:rPr>
              <a:t> (</a:t>
            </a:r>
            <a:r>
              <a:rPr lang="en-US" sz="2200" b="1" dirty="0" err="1" smtClean="0">
                <a:solidFill>
                  <a:schemeClr val="tx1"/>
                </a:solidFill>
              </a:rPr>
              <a:t>elektronlar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hám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ionlar</a:t>
            </a:r>
            <a:r>
              <a:rPr lang="en-US" sz="2200" b="1" dirty="0" smtClean="0">
                <a:solidFill>
                  <a:schemeClr val="tx1"/>
                </a:solidFill>
              </a:rPr>
              <a:t>) </a:t>
            </a:r>
            <a:r>
              <a:rPr lang="en-US" sz="2200" b="1" dirty="0" err="1" smtClean="0">
                <a:solidFill>
                  <a:schemeClr val="tx1"/>
                </a:solidFill>
              </a:rPr>
              <a:t>májbúriy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terbelisleri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nátiyjesinde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júz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beredi</a:t>
            </a:r>
            <a:r>
              <a:rPr lang="en-US" sz="2200" b="1" dirty="0" smtClean="0">
                <a:solidFill>
                  <a:schemeClr val="tx1"/>
                </a:solidFill>
              </a:rPr>
              <a:t>. </a:t>
            </a:r>
            <a:endParaRPr lang="ru-RU" sz="2200" b="1" dirty="0">
              <a:solidFill>
                <a:schemeClr val="tx1"/>
              </a:solidFill>
            </a:endParaRPr>
          </a:p>
        </p:txBody>
      </p:sp>
      <p:sp>
        <p:nvSpPr>
          <p:cNvPr id="76" name="Скругленный прямоугольник 75"/>
          <p:cNvSpPr/>
          <p:nvPr/>
        </p:nvSpPr>
        <p:spPr>
          <a:xfrm>
            <a:off x="215900" y="4714884"/>
            <a:ext cx="4800600" cy="195896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Jaqtılıq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nurları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birinshi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náwbette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atomnıń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sırtqı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qabatlarındaǵı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elektronlarǵa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tásir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kórsetedi</a:t>
            </a:r>
            <a:r>
              <a:rPr lang="en-US" sz="2000" b="1" dirty="0" smtClean="0">
                <a:solidFill>
                  <a:schemeClr val="tx1"/>
                </a:solidFill>
              </a:rPr>
              <a:t>. </a:t>
            </a:r>
            <a:r>
              <a:rPr lang="en-US" sz="2000" b="1" dirty="0" err="1" smtClean="0">
                <a:solidFill>
                  <a:schemeClr val="tx1"/>
                </a:solidFill>
              </a:rPr>
              <a:t>Áne</a:t>
            </a:r>
            <a:r>
              <a:rPr lang="en-US" sz="2000" b="1" dirty="0" smtClean="0">
                <a:solidFill>
                  <a:schemeClr val="tx1"/>
                </a:solidFill>
              </a:rPr>
              <a:t> sol </a:t>
            </a:r>
            <a:r>
              <a:rPr lang="en-US" sz="2000" b="1" dirty="0" err="1" smtClean="0">
                <a:solidFill>
                  <a:schemeClr val="tx1"/>
                </a:solidFill>
              </a:rPr>
              <a:t>elektronlar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elektromagnit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tolqınlar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spektriniń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optikalıq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bólimindegi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jaqtılıq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nurlanıwı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hám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jutılıwına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tásir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kórsetedi</a:t>
            </a:r>
            <a:r>
              <a:rPr lang="en-US" sz="2000" b="1" dirty="0" smtClean="0">
                <a:solidFill>
                  <a:schemeClr val="tx1"/>
                </a:solidFill>
              </a:rPr>
              <a:t>.</a:t>
            </a:r>
            <a:r>
              <a:rPr lang="ru-RU" sz="2000" b="1" dirty="0" smtClean="0">
                <a:solidFill>
                  <a:schemeClr val="tx1"/>
                </a:solidFill>
              </a:rPr>
              <a:t> 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77" name="Скругленный прямоугольник 76"/>
          <p:cNvSpPr/>
          <p:nvPr/>
        </p:nvSpPr>
        <p:spPr>
          <a:xfrm>
            <a:off x="2038350" y="1784350"/>
            <a:ext cx="2978150" cy="6223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8679" name="Object 7"/>
          <p:cNvGraphicFramePr>
            <a:graphicFrameLocks noChangeAspect="1"/>
          </p:cNvGraphicFramePr>
          <p:nvPr/>
        </p:nvGraphicFramePr>
        <p:xfrm>
          <a:off x="2482850" y="1784350"/>
          <a:ext cx="2266950" cy="605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3" name="Формула" r:id="rId10" imgW="863225" imgH="228501" progId="Equation.3">
                  <p:embed/>
                </p:oleObj>
              </mc:Choice>
              <mc:Fallback>
                <p:oleObj name="Формула" r:id="rId10" imgW="863225" imgH="228501" progId="Equation.3">
                  <p:embed/>
                  <p:pic>
                    <p:nvPicPr>
                      <p:cNvPr id="0" name="Picture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1784350"/>
                        <a:ext cx="2266950" cy="6058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1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1.63737E-6 C 0.06684 -1.63737E-6 0.11667 0.06707 0.11667 0.14986 C 0.11667 0.23243 0.06684 0.29972 0.00625 0.29972 C -0.05486 0.29972 -0.10417 0.23243 -0.10417 0.14986 C -0.10417 0.06707 -0.05486 -1.63737E-6 0.00625 -1.63737E-6 Z " pathEditMode="relative" rAng="0" ptsTypes="fffff">
                                      <p:cBhvr>
                                        <p:cTn id="1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7.49306E-7 C -0.06198 -7.49306E-7 -0.1125 -0.06429 -0.11267 -0.14408 C -0.1125 -0.2234 -0.06181 -0.28816 -2.77778E-7 -0.28816 C 0.06198 -0.28816 0.11198 -0.22363 0.11198 -0.14408 C 0.11198 -0.06452 0.06181 -7.49306E-7 -2.77778E-7 -7.49306E-7 Z " pathEditMode="relative" rAng="10800000" ptsTypes="fffff">
                                      <p:cBhvr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22 0.00393 C 0.02865 0.11956 -0.01805 0.24283 -0.10295 0.27706 C -0.18767 0.3136 -0.27899 0.24722 -0.30625 0.13182 C -0.33368 0.01572 -0.2868 -0.10708 -0.20225 -0.14223 C -0.11718 -0.17785 -0.02586 -0.11263 0.00122 0.00393 Z " pathEditMode="relative" rAng="4358087" ptsTypes="fffff">
                                      <p:cBhvr>
                                        <p:cTn id="1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" y="6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-3.79278E-6 C -0.02569 -0.11401 0.0224 -0.23381 0.10747 -0.26804 C 0.19236 -0.30319 0.28229 -0.23797 0.30816 -0.12396 C 0.33438 -0.00994 0.28611 0.10986 0.20104 0.14408 C 0.11615 0.17877 0.02622 0.11379 0 -3.79278E-6 Z " pathEditMode="relative" rAng="15193477" ptsTypes="fffff">
                                      <p:cBhvr>
                                        <p:cTn id="1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" y="-62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-0.00185 C 0.10521 -0.04139 0.2217 0.04949 0.25139 0.20074 C 0.28108 0.35153 0.21285 0.50625 0.09966 0.54579 C -0.01389 0.58534 -0.13003 0.49445 -0.15972 0.34367 C -0.18923 0.19242 -0.12152 0.0377 -0.00798 -0.00185 Z " pathEditMode="relative" rAng="-879614" ptsTypes="fffff">
                                      <p:cBhvr>
                                        <p:cTn id="12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274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25 0.00231 C 0.08958 0.1073 0.09687 0.28677 0.01875 0.40217 C -0.0592 0.51804 -0.19445 0.52659 -0.2816 0.4209 C -0.36927 0.31637 -0.37604 0.13668 -0.29809 0.0215 C -0.21979 -0.09459 -0.08507 -0.10292 0.00225 0.00231 Z " pathEditMode="relative" rAng="2526477" ptsTypes="fffff">
                                      <p:cBhvr>
                                        <p:cTn id="13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" y="21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1203 C -0.09045 0.07655 -0.2224 0.04417 -0.2875 -0.08395 C -0.3533 -0.20976 -0.32657 -0.3846 -0.22882 -0.47317 C -0.13229 -0.56175 -0.00122 -0.52983 0.06475 -0.40102 C 0.12951 -0.27428 0.10312 -0.10014 0.00625 -0.01203 Z " pathEditMode="relative" rAng="8749526" ptsTypes="fffff">
                                      <p:cBhvr>
                                        <p:cTn id="132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-23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61111E-6 -4.99537E-6 C -0.10105 -0.07238 -0.13976 -0.24375 -0.08403 -0.38043 C -0.02969 -0.51757 0.09878 -0.56706 0.20173 -0.49283 C 0.30295 -0.41859 0.33993 -0.24907 0.28472 -0.11378 C 0.22864 0.02336 0.10173 0.07401 3.61111E-6 -4.99537E-6 Z " pathEditMode="relative" rAng="12515349" ptsTypes="fffff">
                                      <p:cBhvr>
                                        <p:cTn id="13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-247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.55556E-7 1.00833E-6 C 0.01806 -0.15032 0.12847 -0.25254 0.2441 -0.22711 C 0.36024 -0.20143 0.43941 -0.05782 0.42083 0.09251 C 0.40208 0.24329 0.29253 0.34505 0.17639 0.31892 C 0.06024 0.29394 -0.0191 0.15009 5.55556E-7 1.00833E-6 Z " pathEditMode="relative" rAng="-4834613" ptsTypes="fffff">
                                      <p:cBhvr>
                                        <p:cTn id="13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" y="4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1267 0.00555 C -0.04809 0.11794 -0.14409 0.17206 -0.22673 0.12604 C -0.30937 0.08002 -0.34774 -0.04949 -0.31232 -0.16189 C -0.27691 -0.27452 -0.1809 -0.3284 -0.09826 -0.28238 C -0.01545 -0.23636 0.02275 -0.10708 -0.01267 0.00555 Z " pathEditMode="relative" rAng="6765671" ptsTypes="fffff">
                                      <p:cBhvr>
                                        <p:cTn id="13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" y="-84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-3.55227E-6 C 0.08855 -0.02012 0.17292 0.0569 0.18733 0.17207 C 0.20174 0.28631 0.1408 0.39593 0.05209 0.41559 C -0.03698 0.43548 -0.12083 0.35847 -0.13524 0.24353 C -0.14965 0.12882 -0.08923 0.01989 -3.33333E-6 -3.55227E-6 Z " pathEditMode="relative" rAng="-567740" ptsTypes="fffff">
                                      <p:cBhvr>
                                        <p:cTn id="14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08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-8.0481E-7 C 0.0684 -0.07794 0.17083 -0.06845 0.2283 0.02012 C 0.28646 0.10962 0.27691 0.24538 0.20885 0.3247 C 0.1401 0.40241 0.03784 0.39316 -0.01962 0.30435 C -0.07743 0.21439 -0.06841 0.07817 3.33333E-6 -8.0481E-7 Z " pathEditMode="relative" rAng="-2436595" ptsTypes="fffff">
                                      <p:cBhvr>
                                        <p:cTn id="1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" y="16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25 -0.01133 C 0.02639 -0.12951 0.11493 -0.20005 0.19896 -0.16883 C 0.28316 -0.13853 0.33142 -0.01665 0.30677 0.1006 C 0.28246 0.21901 0.19479 0.28885 0.10989 0.25809 C 0.02621 0.2271 -0.02223 0.10731 0.00225 -0.01133 Z " pathEditMode="relative" rAng="-4469901" ptsTypes="fffff">
                                      <p:cBhvr>
                                        <p:cTn id="14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" y="5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573 0.00185 C -0.08646 -0.02914 -0.14427 -0.14709 -0.1224 -0.25995 C -0.10087 -0.37442 -0.00868 -0.44218 0.08333 -0.41073 C 0.175 -0.38021 0.23212 -0.26249 0.21094 -0.1494 C 0.18958 -0.03492 0.09757 0.03261 0.00573 0.00185 Z " pathEditMode="relative" rAng="11644179" ptsTypes="fffff">
                                      <p:cBhvr>
                                        <p:cTn id="1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" y="-207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1094 0.00578 C -0.09549 0.05296 -0.19271 0.00277 -0.22812 -0.10731 C -0.26181 -0.21763 -0.22014 -0.34552 -0.1349 -0.3927 C -0.04931 -0.44011 0.04774 -0.38923 0.08247 -0.27914 C 0.11667 -0.16952 0.07465 -0.04186 -0.01094 0.00578 Z " pathEditMode="relative" rAng="9443103" ptsTypes="fffff">
                                      <p:cBhvr>
                                        <p:cTn id="14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" y="-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8500"/>
                            </p:stCondLst>
                            <p:childTnLst>
                              <p:par>
                                <p:cTn id="1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0500"/>
                            </p:stCondLst>
                            <p:childTnLst>
                              <p:par>
                                <p:cTn id="2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1500"/>
                            </p:stCondLst>
                            <p:childTnLst>
                              <p:par>
                                <p:cTn id="2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3500"/>
                            </p:stCondLst>
                            <p:childTnLst>
                              <p:par>
                                <p:cTn id="27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5" grpId="0" animBg="1"/>
      <p:bldP spid="26" grpId="0" animBg="1"/>
      <p:bldP spid="27" grpId="0" animBg="1"/>
      <p:bldP spid="2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6" grpId="0" animBg="1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266700" y="152400"/>
            <a:ext cx="6210300" cy="63339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Ortalıqtıń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absolyut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sındırıw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kórsetkishi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ru-RU" sz="22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781800" y="152400"/>
            <a:ext cx="2133600" cy="685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625" name="Object 1"/>
          <p:cNvGraphicFramePr>
            <a:graphicFrameLocks noChangeAspect="1"/>
          </p:cNvGraphicFramePr>
          <p:nvPr/>
        </p:nvGraphicFramePr>
        <p:xfrm>
          <a:off x="7239000" y="152400"/>
          <a:ext cx="1371600" cy="618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3" name="Формула" r:id="rId4" imgW="558558" imgH="253890" progId="Equation.3">
                  <p:embed/>
                </p:oleObj>
              </mc:Choice>
              <mc:Fallback>
                <p:oleObj name="Формула" r:id="rId4" imgW="558558" imgH="253890" progId="Equation.3">
                  <p:embed/>
                  <p:pic>
                    <p:nvPicPr>
                      <p:cNvPr id="0" name="Picture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152400"/>
                        <a:ext cx="1371600" cy="6181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Скругленный прямоугольник 7"/>
          <p:cNvSpPr/>
          <p:nvPr/>
        </p:nvSpPr>
        <p:spPr>
          <a:xfrm>
            <a:off x="228600" y="857232"/>
            <a:ext cx="8610600" cy="10715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Spektrdiń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optikalıq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tarawında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bárshe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zatlar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ushın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ru-RU" sz="2200" b="1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sol </a:t>
            </a:r>
            <a:r>
              <a:rPr lang="en-US" sz="2200" b="1" dirty="0" err="1" smtClean="0">
                <a:solidFill>
                  <a:schemeClr val="tx1"/>
                </a:solidFill>
              </a:rPr>
              <a:t>sebepli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ru-RU" dirty="0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7500958" y="1071546"/>
          <a:ext cx="838200" cy="475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4" name="Формула" r:id="rId6" imgW="355292" imgH="203024" progId="Equation.3">
                  <p:embed/>
                </p:oleObj>
              </mc:Choice>
              <mc:Fallback>
                <p:oleObj name="Формула" r:id="rId6" imgW="355292" imgH="203024" progId="Equation.3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0958" y="1071546"/>
                        <a:ext cx="838200" cy="4757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5214942" y="1285860"/>
          <a:ext cx="1371600" cy="652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5" name="Формула" r:id="rId8" imgW="482391" imgH="228501" progId="Equation.3">
                  <p:embed/>
                </p:oleObj>
              </mc:Choice>
              <mc:Fallback>
                <p:oleObj name="Формула" r:id="rId8" imgW="482391" imgH="228501" progId="Equation.3">
                  <p:embed/>
                  <p:pic>
                    <p:nvPicPr>
                      <p:cNvPr id="0" name="Picture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42" y="1285860"/>
                        <a:ext cx="1371600" cy="652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4349750" y="3429000"/>
            <a:ext cx="4603750" cy="224676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b="1" i="1" dirty="0" smtClean="0">
                <a:solidFill>
                  <a:schemeClr val="tx1"/>
                </a:solidFill>
              </a:rPr>
              <a:t> </a:t>
            </a:r>
            <a:r>
              <a:rPr lang="el-GR" sz="2000" b="1" i="1" dirty="0" smtClean="0">
                <a:solidFill>
                  <a:schemeClr val="tx1"/>
                </a:solidFill>
              </a:rPr>
              <a:t>ε</a:t>
            </a:r>
            <a:r>
              <a:rPr lang="ru-RU" sz="2000" b="1" dirty="0" smtClean="0">
                <a:solidFill>
                  <a:schemeClr val="tx1"/>
                </a:solidFill>
              </a:rPr>
              <a:t>—</a:t>
            </a:r>
            <a:r>
              <a:rPr lang="uz-Latn-UZ" sz="2000" b="1" dirty="0" smtClean="0">
                <a:solidFill>
                  <a:schemeClr val="tx1"/>
                </a:solidFill>
              </a:rPr>
              <a:t>ortalıqtıń dielektrik sińiriwshiligi,</a:t>
            </a:r>
            <a:endParaRPr lang="ru-RU" sz="2000" b="1" dirty="0" smtClean="0">
              <a:solidFill>
                <a:schemeClr val="tx1"/>
              </a:solidFill>
            </a:endParaRPr>
          </a:p>
          <a:p>
            <a:r>
              <a:rPr lang="el-GR" sz="2000" b="1" i="1" dirty="0" smtClean="0">
                <a:solidFill>
                  <a:schemeClr val="tx1"/>
                </a:solidFill>
              </a:rPr>
              <a:t>μ</a:t>
            </a:r>
            <a:r>
              <a:rPr lang="ru-RU" sz="2000" b="1" i="1" dirty="0" smtClean="0">
                <a:solidFill>
                  <a:schemeClr val="tx1"/>
                </a:solidFill>
              </a:rPr>
              <a:t> </a:t>
            </a:r>
            <a:r>
              <a:rPr lang="ru-RU" sz="2000" b="1" dirty="0" smtClean="0">
                <a:solidFill>
                  <a:schemeClr val="tx1"/>
                </a:solidFill>
              </a:rPr>
              <a:t>—</a:t>
            </a:r>
            <a:r>
              <a:rPr lang="uz-Latn-UZ" sz="2000" b="1" dirty="0" smtClean="0">
                <a:solidFill>
                  <a:schemeClr val="tx1"/>
                </a:solidFill>
              </a:rPr>
              <a:t>magnit sińiriwshilik</a:t>
            </a:r>
            <a:r>
              <a:rPr lang="ru-RU" sz="20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ru-RU" sz="2000" b="1" i="1" dirty="0" smtClean="0">
                <a:solidFill>
                  <a:schemeClr val="tx1"/>
                </a:solidFill>
              </a:rPr>
              <a:t> </a:t>
            </a:r>
            <a:r>
              <a:rPr lang="el-GR" sz="2000" b="1" i="1" dirty="0" smtClean="0">
                <a:solidFill>
                  <a:schemeClr val="tx1"/>
                </a:solidFill>
              </a:rPr>
              <a:t>χ</a:t>
            </a:r>
            <a:r>
              <a:rPr lang="ru-RU" sz="2000" b="1" dirty="0" smtClean="0">
                <a:solidFill>
                  <a:schemeClr val="tx1"/>
                </a:solidFill>
              </a:rPr>
              <a:t>—</a:t>
            </a:r>
            <a:r>
              <a:rPr lang="uz-Latn-UZ" sz="2000" b="1" dirty="0" smtClean="0">
                <a:solidFill>
                  <a:schemeClr val="tx1"/>
                </a:solidFill>
              </a:rPr>
              <a:t>ortalıqtıń dielektrik tásirsheńligi</a:t>
            </a:r>
            <a:endParaRPr lang="ru-RU" sz="2000" b="1" dirty="0" smtClean="0">
              <a:solidFill>
                <a:schemeClr val="tx1"/>
              </a:solidFill>
            </a:endParaRPr>
          </a:p>
          <a:p>
            <a:r>
              <a:rPr lang="ru-RU" sz="2000" b="1" dirty="0" smtClean="0">
                <a:solidFill>
                  <a:schemeClr val="tx1"/>
                </a:solidFill>
              </a:rPr>
              <a:t> </a:t>
            </a:r>
            <a:r>
              <a:rPr lang="el-GR" sz="2000" b="1" i="1" dirty="0" smtClean="0">
                <a:solidFill>
                  <a:schemeClr val="tx1"/>
                </a:solidFill>
              </a:rPr>
              <a:t>ε</a:t>
            </a:r>
            <a:r>
              <a:rPr lang="ru-RU" sz="2000" b="1" i="1" baseline="-25000" dirty="0" smtClean="0">
                <a:solidFill>
                  <a:schemeClr val="tx1"/>
                </a:solidFill>
              </a:rPr>
              <a:t>0</a:t>
            </a:r>
            <a:r>
              <a:rPr lang="ru-RU" sz="2000" b="1" dirty="0" smtClean="0">
                <a:solidFill>
                  <a:schemeClr val="tx1"/>
                </a:solidFill>
              </a:rPr>
              <a:t>–</a:t>
            </a:r>
            <a:r>
              <a:rPr lang="uz-Latn-UZ" sz="2000" b="1" dirty="0" smtClean="0">
                <a:solidFill>
                  <a:schemeClr val="tx1"/>
                </a:solidFill>
              </a:rPr>
              <a:t>elektr turaqlısı</a:t>
            </a:r>
            <a:endParaRPr lang="ru-RU" sz="2000" b="1" dirty="0" smtClean="0">
              <a:solidFill>
                <a:schemeClr val="tx1"/>
              </a:solidFill>
            </a:endParaRPr>
          </a:p>
          <a:p>
            <a:r>
              <a:rPr lang="ru-RU" sz="2000" b="1" i="1" dirty="0" smtClean="0">
                <a:solidFill>
                  <a:schemeClr val="tx1"/>
                </a:solidFill>
              </a:rPr>
              <a:t>Р </a:t>
            </a:r>
            <a:r>
              <a:rPr lang="uz-Latn-UZ" sz="2000" b="1" dirty="0" smtClean="0">
                <a:solidFill>
                  <a:schemeClr val="tx1"/>
                </a:solidFill>
              </a:rPr>
              <a:t>hám</a:t>
            </a:r>
            <a:r>
              <a:rPr lang="ru-RU" sz="2000" b="1" dirty="0" smtClean="0">
                <a:solidFill>
                  <a:schemeClr val="tx1"/>
                </a:solidFill>
              </a:rPr>
              <a:t> </a:t>
            </a:r>
            <a:r>
              <a:rPr lang="ru-RU" sz="2000" b="1" i="1" dirty="0" smtClean="0">
                <a:solidFill>
                  <a:schemeClr val="tx1"/>
                </a:solidFill>
              </a:rPr>
              <a:t>Е </a:t>
            </a:r>
            <a:r>
              <a:rPr lang="ru-RU" sz="2000" b="1" dirty="0" smtClean="0">
                <a:solidFill>
                  <a:schemeClr val="tx1"/>
                </a:solidFill>
              </a:rPr>
              <a:t>—</a:t>
            </a:r>
            <a:r>
              <a:rPr lang="uz-Latn-UZ" sz="2000" b="1" dirty="0" smtClean="0">
                <a:solidFill>
                  <a:schemeClr val="tx1"/>
                </a:solidFill>
              </a:rPr>
              <a:t>sırtqı elekr maydanı polyarlanǵanlıǵı hám kernewliliginiń zamatlıq mánisleri.</a:t>
            </a:r>
            <a:r>
              <a:rPr lang="ru-RU" sz="2000" b="1" dirty="0" smtClean="0">
                <a:solidFill>
                  <a:schemeClr val="tx1"/>
                </a:solidFill>
              </a:rPr>
              <a:t> 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28600" y="1928802"/>
            <a:ext cx="8686800" cy="150019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Atom </a:t>
            </a:r>
            <a:r>
              <a:rPr lang="en-US" sz="2200" b="1" dirty="0" err="1" smtClean="0">
                <a:solidFill>
                  <a:schemeClr val="tx1"/>
                </a:solidFill>
              </a:rPr>
              <a:t>hám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molekulalar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ózleriniń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menshikli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terbelis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jiyiliklerine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iye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boladı</a:t>
            </a:r>
            <a:r>
              <a:rPr lang="en-US" sz="2200" b="1" dirty="0" smtClean="0">
                <a:solidFill>
                  <a:schemeClr val="tx1"/>
                </a:solidFill>
              </a:rPr>
              <a:t>.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Elektronlardıń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májbúriy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terbelisleri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amplitud</a:t>
            </a:r>
            <a:r>
              <a:rPr lang="uz-Latn-UZ" sz="2200" b="1" dirty="0" smtClean="0">
                <a:solidFill>
                  <a:schemeClr val="tx1"/>
                </a:solidFill>
              </a:rPr>
              <a:t>a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hám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fazaları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sırtqı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maydannıń</a:t>
            </a:r>
            <a:r>
              <a:rPr lang="uz-Latn-UZ" sz="2200" b="1" dirty="0" smtClean="0">
                <a:solidFill>
                  <a:schemeClr val="tx1"/>
                </a:solidFill>
              </a:rPr>
              <a:t> terbelis jiyiligine baylanıslı boladı – sol sebepli tómendegi baylanıslar orınlı boladı:</a:t>
            </a:r>
            <a:r>
              <a:rPr lang="ru-RU" sz="2200" b="1" dirty="0" smtClean="0">
                <a:solidFill>
                  <a:schemeClr val="tx1"/>
                </a:solidFill>
              </a:rPr>
              <a:t> ε (ω) </a:t>
            </a:r>
            <a:r>
              <a:rPr lang="en-US" sz="2200" b="1" dirty="0" err="1" smtClean="0">
                <a:solidFill>
                  <a:schemeClr val="tx1"/>
                </a:solidFill>
              </a:rPr>
              <a:t>hám</a:t>
            </a:r>
            <a:r>
              <a:rPr lang="ru-RU" sz="2200" b="1" dirty="0" smtClean="0">
                <a:solidFill>
                  <a:schemeClr val="tx1"/>
                </a:solidFill>
              </a:rPr>
              <a:t> n (ω). </a:t>
            </a:r>
            <a:endParaRPr lang="ru-RU" sz="2200" b="1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71450" y="3429000"/>
            <a:ext cx="3867150" cy="28623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dirty="0" smtClean="0"/>
              <a:t> </a:t>
            </a:r>
            <a:r>
              <a:rPr lang="el-GR" sz="2000" b="1" i="1" dirty="0" smtClean="0"/>
              <a:t>ω</a:t>
            </a:r>
            <a:r>
              <a:rPr lang="ru-RU" sz="2000" b="1" i="1" baseline="-25000" dirty="0" smtClean="0"/>
              <a:t>0</a:t>
            </a:r>
            <a:r>
              <a:rPr lang="ru-RU" sz="2000" b="1" dirty="0" smtClean="0"/>
              <a:t>—</a:t>
            </a:r>
            <a:r>
              <a:rPr lang="uz-Latn-UZ" sz="2000" b="1" dirty="0" smtClean="0"/>
              <a:t>elektron terbelisiniń menshikli jiyiligi,</a:t>
            </a:r>
            <a:r>
              <a:rPr lang="ru-RU" sz="2000" b="1" dirty="0" smtClean="0"/>
              <a:t> </a:t>
            </a:r>
          </a:p>
          <a:p>
            <a:r>
              <a:rPr lang="ru-RU" sz="2000" b="1" i="1" dirty="0" smtClean="0"/>
              <a:t>т</a:t>
            </a:r>
            <a:r>
              <a:rPr lang="ru-RU" sz="2000" b="1" dirty="0" smtClean="0"/>
              <a:t>—</a:t>
            </a:r>
            <a:r>
              <a:rPr lang="uz-Latn-UZ" sz="2000" b="1" dirty="0" smtClean="0"/>
              <a:t>elektron massası,</a:t>
            </a:r>
            <a:r>
              <a:rPr lang="ru-RU" sz="2000" b="1" dirty="0" smtClean="0"/>
              <a:t> </a:t>
            </a:r>
          </a:p>
          <a:p>
            <a:r>
              <a:rPr lang="ru-RU" sz="2000" b="1" i="1" dirty="0" smtClean="0"/>
              <a:t>е</a:t>
            </a:r>
            <a:r>
              <a:rPr lang="ru-RU" sz="2000" b="1" dirty="0" smtClean="0"/>
              <a:t> —</a:t>
            </a:r>
            <a:r>
              <a:rPr lang="uz-Latn-UZ" sz="2000" b="1" dirty="0" smtClean="0"/>
              <a:t>elektron zaryadı,</a:t>
            </a:r>
            <a:endParaRPr lang="ru-RU" sz="2000" b="1" dirty="0" smtClean="0"/>
          </a:p>
          <a:p>
            <a:r>
              <a:rPr lang="ru-RU" sz="2000" b="1" i="1" dirty="0" err="1" smtClean="0"/>
              <a:t>х</a:t>
            </a:r>
            <a:r>
              <a:rPr lang="ru-RU" sz="2000" b="1" dirty="0" smtClean="0"/>
              <a:t> —</a:t>
            </a:r>
            <a:r>
              <a:rPr lang="uz-Latn-UZ" sz="2000" b="1" dirty="0" smtClean="0"/>
              <a:t>jaqtılıq tolqınınıń elektr maydanı tásirinde elektronnıń jıljıwı,</a:t>
            </a:r>
            <a:endParaRPr lang="ru-RU" sz="2000" b="1" dirty="0" smtClean="0"/>
          </a:p>
          <a:p>
            <a:r>
              <a:rPr lang="en-US" sz="2000" b="1" i="1" dirty="0" smtClean="0"/>
              <a:t>n</a:t>
            </a:r>
            <a:r>
              <a:rPr lang="en-US" sz="2000" b="1" i="1" baseline="-25000" dirty="0" smtClean="0"/>
              <a:t>0</a:t>
            </a:r>
            <a:r>
              <a:rPr lang="ru-RU" sz="2000" b="1" dirty="0" smtClean="0"/>
              <a:t>—</a:t>
            </a:r>
            <a:r>
              <a:rPr lang="uz-Latn-UZ" sz="2000" b="1" dirty="0" smtClean="0"/>
              <a:t>dielektriktegi atomlar koncentraciyası.</a:t>
            </a:r>
            <a:endParaRPr lang="ru-RU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626" grpId="0"/>
      <p:bldP spid="8" grpId="0" animBg="1"/>
      <p:bldP spid="26628" grpId="0"/>
      <p:bldP spid="26630" grpId="0"/>
      <p:bldP spid="12" grpId="0" animBg="1"/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171450" y="184150"/>
            <a:ext cx="8801100" cy="110171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Latn-UZ" sz="2200" b="1" dirty="0" smtClean="0">
                <a:solidFill>
                  <a:schemeClr val="tx1"/>
                </a:solidFill>
              </a:rPr>
              <a:t>Elektron májbúriy terbelisleriniń teńlemesi (túsip atırǵan tolqın energiyası jutılıwına qarsılıq kórsetiwshi kúshler esapqa </a:t>
            </a:r>
          </a:p>
          <a:p>
            <a:pPr algn="ctr"/>
            <a:r>
              <a:rPr lang="uz-Latn-UZ" sz="2200" b="1" dirty="0" smtClean="0">
                <a:solidFill>
                  <a:schemeClr val="tx1"/>
                </a:solidFill>
              </a:rPr>
              <a:t>alınbaǵan halda)</a:t>
            </a:r>
            <a:endParaRPr lang="ru-RU" sz="2200" b="1" dirty="0">
              <a:solidFill>
                <a:schemeClr val="tx1"/>
              </a:solidFill>
            </a:endParaRPr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1860550" y="1295400"/>
            <a:ext cx="5422900" cy="889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2170828" y="1295400"/>
          <a:ext cx="480234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4" name="Формула" r:id="rId4" imgW="2209800" imgH="393700" progId="Equation.3">
                  <p:embed/>
                </p:oleObj>
              </mc:Choice>
              <mc:Fallback>
                <p:oleObj name="Формула" r:id="rId4" imgW="2209800" imgH="393700" progId="Equation.3">
                  <p:embed/>
                  <p:pic>
                    <p:nvPicPr>
                      <p:cNvPr id="0" name="Picture 4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0828" y="1295400"/>
                        <a:ext cx="4802343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Скругленный прямоугольник 55"/>
          <p:cNvSpPr/>
          <p:nvPr/>
        </p:nvSpPr>
        <p:spPr>
          <a:xfrm>
            <a:off x="260350" y="2451100"/>
            <a:ext cx="1955800" cy="6223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571500" y="2451100"/>
          <a:ext cx="1377950" cy="57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5" name="Формула" r:id="rId6" imgW="558800" imgH="228600" progId="Equation.3">
                  <p:embed/>
                </p:oleObj>
              </mc:Choice>
              <mc:Fallback>
                <p:oleObj name="Формула" r:id="rId6" imgW="558800" imgH="228600" progId="Equation.3">
                  <p:embed/>
                  <p:pic>
                    <p:nvPicPr>
                      <p:cNvPr id="0" name="Picture 4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2451100"/>
                        <a:ext cx="1377950" cy="57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Стрелка вправо 58"/>
          <p:cNvSpPr/>
          <p:nvPr/>
        </p:nvSpPr>
        <p:spPr>
          <a:xfrm>
            <a:off x="2438400" y="2717800"/>
            <a:ext cx="711200" cy="2667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Скругленный прямоугольник 59"/>
          <p:cNvSpPr/>
          <p:nvPr/>
        </p:nvSpPr>
        <p:spPr>
          <a:xfrm>
            <a:off x="3282950" y="2273300"/>
            <a:ext cx="5645150" cy="9779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Latn-UZ" sz="2000" b="1" dirty="0" smtClean="0">
                <a:solidFill>
                  <a:schemeClr val="tx1"/>
                </a:solidFill>
              </a:rPr>
              <a:t>Elektronǵa tásir etiwshi elektromagnit tolqın maydan kúshiniń amplituda mánisi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61" name="Скругленный прямоугольник 60"/>
          <p:cNvSpPr/>
          <p:nvPr/>
        </p:nvSpPr>
        <p:spPr>
          <a:xfrm>
            <a:off x="260350" y="4673600"/>
            <a:ext cx="3600450" cy="191135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62" name="Выноска со стрелкой вниз 61"/>
          <p:cNvSpPr/>
          <p:nvPr/>
        </p:nvSpPr>
        <p:spPr>
          <a:xfrm>
            <a:off x="171450" y="3429000"/>
            <a:ext cx="3733800" cy="1200150"/>
          </a:xfrm>
          <a:prstGeom prst="downArrowCallou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z-Latn-UZ" sz="2000" b="1" dirty="0" smtClean="0">
              <a:solidFill>
                <a:schemeClr val="tx1"/>
              </a:solidFill>
            </a:endParaRPr>
          </a:p>
          <a:p>
            <a:pPr algn="ctr"/>
            <a:r>
              <a:rPr lang="uz-Latn-UZ" sz="2000" b="1" dirty="0" smtClean="0">
                <a:solidFill>
                  <a:schemeClr val="tx1"/>
                </a:solidFill>
              </a:rPr>
              <a:t>Differencial teńlemeniń sheshimi</a:t>
            </a:r>
            <a:endParaRPr lang="ru-RU" sz="2000" b="1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7" name="Object 9"/>
          <p:cNvGraphicFramePr>
            <a:graphicFrameLocks noChangeAspect="1"/>
          </p:cNvGraphicFramePr>
          <p:nvPr/>
        </p:nvGraphicFramePr>
        <p:xfrm>
          <a:off x="749300" y="4718051"/>
          <a:ext cx="2266950" cy="632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6" name="Формула" r:id="rId8" imgW="825500" imgH="228600" progId="Equation.3">
                  <p:embed/>
                </p:oleObj>
              </mc:Choice>
              <mc:Fallback>
                <p:oleObj name="Формула" r:id="rId8" imgW="825500" imgH="228600" progId="Equation.3">
                  <p:embed/>
                  <p:pic>
                    <p:nvPicPr>
                      <p:cNvPr id="0" name="Picture 4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4718051"/>
                        <a:ext cx="2266950" cy="632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9" name="Object 11"/>
          <p:cNvGraphicFramePr>
            <a:graphicFrameLocks noChangeAspect="1"/>
          </p:cNvGraphicFramePr>
          <p:nvPr/>
        </p:nvGraphicFramePr>
        <p:xfrm>
          <a:off x="704850" y="5384800"/>
          <a:ext cx="25050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7" name="Формула" r:id="rId10" imgW="1054100" imgH="431800" progId="Equation.3">
                  <p:embed/>
                </p:oleObj>
              </mc:Choice>
              <mc:Fallback>
                <p:oleObj name="Формула" r:id="rId10" imgW="1054100" imgH="431800" progId="Equation.3">
                  <p:embed/>
                  <p:pic>
                    <p:nvPicPr>
                      <p:cNvPr id="0" name="Picture 4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5384800"/>
                        <a:ext cx="2505075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Скругленный прямоугольник 66"/>
          <p:cNvSpPr/>
          <p:nvPr/>
        </p:nvSpPr>
        <p:spPr>
          <a:xfrm>
            <a:off x="4216400" y="3357562"/>
            <a:ext cx="4622800" cy="100488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dirty="0" smtClean="0"/>
              <a:t/>
            </a:r>
            <a:br>
              <a:rPr lang="uz-Cyrl-UZ" dirty="0" smtClean="0"/>
            </a:br>
            <a:r>
              <a:rPr lang="uz-Latn-UZ" sz="2000" b="1" dirty="0" smtClean="0">
                <a:solidFill>
                  <a:schemeClr val="tx1"/>
                </a:solidFill>
              </a:rPr>
              <a:t>Elektromagnit tolqın tásirinde, atom elektr maydanda dipol momentine iye boladı.</a:t>
            </a:r>
            <a:endParaRPr lang="ru-RU" sz="2000" b="1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68" name="Стрелка вниз 67"/>
          <p:cNvSpPr/>
          <p:nvPr/>
        </p:nvSpPr>
        <p:spPr>
          <a:xfrm>
            <a:off x="6215074" y="4357694"/>
            <a:ext cx="800100" cy="35719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Скругленный прямоугольник 68"/>
          <p:cNvSpPr/>
          <p:nvPr/>
        </p:nvSpPr>
        <p:spPr>
          <a:xfrm>
            <a:off x="5772150" y="4718050"/>
            <a:ext cx="1689100" cy="6223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61" name="Object 13"/>
          <p:cNvGraphicFramePr>
            <a:graphicFrameLocks noChangeAspect="1"/>
          </p:cNvGraphicFramePr>
          <p:nvPr/>
        </p:nvGraphicFramePr>
        <p:xfrm>
          <a:off x="5905500" y="4762500"/>
          <a:ext cx="1289051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8" name="Формула" r:id="rId12" imgW="444114" imgH="164957" progId="Equation.3">
                  <p:embed/>
                </p:oleObj>
              </mc:Choice>
              <mc:Fallback>
                <p:oleObj name="Формула" r:id="rId12" imgW="444114" imgH="164957" progId="Equation.3">
                  <p:embed/>
                  <p:pic>
                    <p:nvPicPr>
                      <p:cNvPr id="0" name="Picture 4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4762500"/>
                        <a:ext cx="1289051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Скругленный прямоугольник 71"/>
          <p:cNvSpPr/>
          <p:nvPr/>
        </p:nvSpPr>
        <p:spPr>
          <a:xfrm>
            <a:off x="4127500" y="5429250"/>
            <a:ext cx="4845050" cy="142875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</a:rPr>
              <a:t>                                                - </a:t>
            </a:r>
            <a:r>
              <a:rPr lang="en-US" sz="2000" b="1" dirty="0" err="1" smtClean="0">
                <a:solidFill>
                  <a:schemeClr val="tx1"/>
                </a:solidFill>
              </a:rPr>
              <a:t>polyarla</a:t>
            </a:r>
            <a:r>
              <a:rPr lang="uz-Latn-UZ" sz="2000" b="1" dirty="0" smtClean="0">
                <a:solidFill>
                  <a:schemeClr val="tx1"/>
                </a:solidFill>
              </a:rPr>
              <a:t>nǵa</a:t>
            </a:r>
            <a:r>
              <a:rPr lang="en-US" sz="2000" b="1" dirty="0" smtClean="0">
                <a:solidFill>
                  <a:schemeClr val="tx1"/>
                </a:solidFill>
              </a:rPr>
              <a:t>n</a:t>
            </a:r>
            <a:r>
              <a:rPr lang="uz-Latn-UZ" sz="2000" b="1" dirty="0" smtClean="0">
                <a:solidFill>
                  <a:schemeClr val="tx1"/>
                </a:solidFill>
              </a:rPr>
              <a:t> atomnıń dipol momentiniń zamatlıq mánisi</a:t>
            </a:r>
            <a:r>
              <a:rPr lang="en-US" sz="2000" b="1" dirty="0" smtClean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63" name="Object 15"/>
          <p:cNvGraphicFramePr>
            <a:graphicFrameLocks noChangeAspect="1"/>
          </p:cNvGraphicFramePr>
          <p:nvPr/>
        </p:nvGraphicFramePr>
        <p:xfrm>
          <a:off x="4216400" y="5518150"/>
          <a:ext cx="2511426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9" name="Формула" r:id="rId14" imgW="939800" imgH="228600" progId="Equation.3">
                  <p:embed/>
                </p:oleObj>
              </mc:Choice>
              <mc:Fallback>
                <p:oleObj name="Формула" r:id="rId14" imgW="939800" imgH="228600" progId="Equation.3">
                  <p:embed/>
                  <p:pic>
                    <p:nvPicPr>
                      <p:cNvPr id="0" name="Picture 4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5518150"/>
                        <a:ext cx="2511426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53" grpId="0" animBg="1"/>
      <p:bldP spid="54" grpId="0" animBg="1"/>
      <p:bldP spid="27654" grpId="0"/>
      <p:bldP spid="56" grpId="0" animBg="1"/>
      <p:bldP spid="27656" grpId="0"/>
      <p:bldP spid="59" grpId="0" animBg="1"/>
      <p:bldP spid="60" grpId="0" animBg="1"/>
      <p:bldP spid="61" grpId="0" animBg="1"/>
      <p:bldP spid="62" grpId="0" animBg="1"/>
      <p:bldP spid="27658" grpId="0"/>
      <p:bldP spid="27660" grpId="0"/>
      <p:bldP spid="67" grpId="0" animBg="1"/>
      <p:bldP spid="68" grpId="0" animBg="1"/>
      <p:bldP spid="69" grpId="0" animBg="1"/>
      <p:bldP spid="27662" grpId="0"/>
      <p:bldP spid="72" grpId="0" animBg="1"/>
      <p:bldP spid="276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Скругленный прямоугольник 24"/>
          <p:cNvSpPr/>
          <p:nvPr/>
        </p:nvSpPr>
        <p:spPr>
          <a:xfrm>
            <a:off x="4883150" y="3429000"/>
            <a:ext cx="3733800" cy="128905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661150" y="139700"/>
            <a:ext cx="2266950" cy="128905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2838450" y="139700"/>
            <a:ext cx="3067050" cy="111125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71450" y="3429000"/>
            <a:ext cx="2711450" cy="120015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15900" y="228600"/>
            <a:ext cx="1466850" cy="8001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3793" name="Object 1"/>
          <p:cNvGraphicFramePr>
            <a:graphicFrameLocks noChangeAspect="1"/>
          </p:cNvGraphicFramePr>
          <p:nvPr/>
        </p:nvGraphicFramePr>
        <p:xfrm>
          <a:off x="349250" y="317500"/>
          <a:ext cx="1308976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9" name="Формула" r:id="rId4" imgW="482391" imgH="228501" progId="Equation.3">
                  <p:embed/>
                </p:oleObj>
              </mc:Choice>
              <mc:Fallback>
                <p:oleObj name="Формула" r:id="rId4" imgW="482391" imgH="228501" progId="Equation.3">
                  <p:embed/>
                  <p:pic>
                    <p:nvPicPr>
                      <p:cNvPr id="0" name="Picture 5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317500"/>
                        <a:ext cx="1308976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трелка вправо 4"/>
          <p:cNvSpPr/>
          <p:nvPr/>
        </p:nvSpPr>
        <p:spPr>
          <a:xfrm rot="2146579">
            <a:off x="1704392" y="1059592"/>
            <a:ext cx="538931" cy="4000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171700" y="1517650"/>
            <a:ext cx="2400300" cy="120015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2971800" y="184150"/>
          <a:ext cx="2806451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0" name="Формула" r:id="rId6" imgW="1180588" imgH="431613" progId="Equation.3">
                  <p:embed/>
                </p:oleObj>
              </mc:Choice>
              <mc:Fallback>
                <p:oleObj name="Формула" r:id="rId6" imgW="1180588" imgH="431613" progId="Equation.3">
                  <p:embed/>
                  <p:pic>
                    <p:nvPicPr>
                      <p:cNvPr id="0" name="Picture 5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4150"/>
                        <a:ext cx="2806451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349250" y="3429000"/>
          <a:ext cx="25050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1" name="Формула" r:id="rId8" imgW="1054100" imgH="431800" progId="Equation.3">
                  <p:embed/>
                </p:oleObj>
              </mc:Choice>
              <mc:Fallback>
                <p:oleObj name="Формула" r:id="rId8" imgW="1054100" imgH="431800" progId="Equation.3">
                  <p:embed/>
                  <p:pic>
                    <p:nvPicPr>
                      <p:cNvPr id="0" name="Picture 5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3429000"/>
                        <a:ext cx="2505075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3798" name="Object 6"/>
          <p:cNvGraphicFramePr>
            <a:graphicFrameLocks noChangeAspect="1"/>
          </p:cNvGraphicFramePr>
          <p:nvPr/>
        </p:nvGraphicFramePr>
        <p:xfrm>
          <a:off x="6972300" y="228600"/>
          <a:ext cx="1689100" cy="121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2" name="Формула" r:id="rId10" imgW="647700" imgH="457200" progId="Equation.3">
                  <p:embed/>
                </p:oleObj>
              </mc:Choice>
              <mc:Fallback>
                <p:oleObj name="Формула" r:id="rId10" imgW="647700" imgH="457200" progId="Equation.3">
                  <p:embed/>
                  <p:pic>
                    <p:nvPicPr>
                      <p:cNvPr id="0" name="Picture 5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2300" y="228600"/>
                        <a:ext cx="1689100" cy="12147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3800" name="Object 8"/>
          <p:cNvGraphicFramePr>
            <a:graphicFrameLocks noChangeAspect="1"/>
          </p:cNvGraphicFramePr>
          <p:nvPr/>
        </p:nvGraphicFramePr>
        <p:xfrm>
          <a:off x="2393950" y="1562100"/>
          <a:ext cx="2000250" cy="104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3" name="Формула" r:id="rId12" imgW="825500" imgH="431800" progId="Equation.3">
                  <p:embed/>
                </p:oleObj>
              </mc:Choice>
              <mc:Fallback>
                <p:oleObj name="Формула" r:id="rId12" imgW="825500" imgH="431800" progId="Equation.3">
                  <p:embed/>
                  <p:pic>
                    <p:nvPicPr>
                      <p:cNvPr id="0" name="Picture 5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0" y="1562100"/>
                        <a:ext cx="2000250" cy="10414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трелка влево 14"/>
          <p:cNvSpPr/>
          <p:nvPr/>
        </p:nvSpPr>
        <p:spPr>
          <a:xfrm>
            <a:off x="1860550" y="450850"/>
            <a:ext cx="577850" cy="444500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19693807">
            <a:off x="1756476" y="2865678"/>
            <a:ext cx="577850" cy="4445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лево 20"/>
          <p:cNvSpPr/>
          <p:nvPr/>
        </p:nvSpPr>
        <p:spPr>
          <a:xfrm>
            <a:off x="5905500" y="539750"/>
            <a:ext cx="577850" cy="444500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право 21"/>
          <p:cNvSpPr/>
          <p:nvPr/>
        </p:nvSpPr>
        <p:spPr>
          <a:xfrm rot="2146579">
            <a:off x="4638092" y="2748692"/>
            <a:ext cx="538931" cy="4000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3802" name="Object 10"/>
          <p:cNvGraphicFramePr>
            <a:graphicFrameLocks noChangeAspect="1"/>
          </p:cNvGraphicFramePr>
          <p:nvPr/>
        </p:nvGraphicFramePr>
        <p:xfrm>
          <a:off x="4927600" y="3429000"/>
          <a:ext cx="3617353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4" name="Формула" r:id="rId14" imgW="1409700" imgH="457200" progId="Equation.3">
                  <p:embed/>
                </p:oleObj>
              </mc:Choice>
              <mc:Fallback>
                <p:oleObj name="Формула" r:id="rId14" imgW="1409700" imgH="457200" progId="Equation.3">
                  <p:embed/>
                  <p:pic>
                    <p:nvPicPr>
                      <p:cNvPr id="0" name="Picture 5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3429000"/>
                        <a:ext cx="3617353" cy="1200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Скругленный прямоугольник 25"/>
          <p:cNvSpPr/>
          <p:nvPr/>
        </p:nvSpPr>
        <p:spPr>
          <a:xfrm>
            <a:off x="6883400" y="2095500"/>
            <a:ext cx="1955800" cy="66675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3804" name="Object 12"/>
          <p:cNvGraphicFramePr>
            <a:graphicFrameLocks noChangeAspect="1"/>
          </p:cNvGraphicFramePr>
          <p:nvPr/>
        </p:nvGraphicFramePr>
        <p:xfrm>
          <a:off x="7283450" y="2228850"/>
          <a:ext cx="1200150" cy="452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5" name="Формула" r:id="rId16" imgW="444114" imgH="164957" progId="Equation.3">
                  <p:embed/>
                </p:oleObj>
              </mc:Choice>
              <mc:Fallback>
                <p:oleObj name="Формула" r:id="rId16" imgW="444114" imgH="164957" progId="Equation.3">
                  <p:embed/>
                  <p:pic>
                    <p:nvPicPr>
                      <p:cNvPr id="0" name="Picture 5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3450" y="2228850"/>
                        <a:ext cx="1200150" cy="4525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Стрелка вверх 28"/>
          <p:cNvSpPr/>
          <p:nvPr/>
        </p:nvSpPr>
        <p:spPr>
          <a:xfrm>
            <a:off x="7683500" y="1473200"/>
            <a:ext cx="444500" cy="533400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низ 29"/>
          <p:cNvSpPr/>
          <p:nvPr/>
        </p:nvSpPr>
        <p:spPr>
          <a:xfrm>
            <a:off x="6127750" y="4806950"/>
            <a:ext cx="1155700" cy="4445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4572000" y="5384800"/>
            <a:ext cx="4311650" cy="128905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3806" name="Object 14"/>
          <p:cNvGraphicFramePr>
            <a:graphicFrameLocks noChangeAspect="1"/>
          </p:cNvGraphicFramePr>
          <p:nvPr/>
        </p:nvGraphicFramePr>
        <p:xfrm>
          <a:off x="4572000" y="5429250"/>
          <a:ext cx="424597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6" name="Формула" r:id="rId18" imgW="1688367" imgH="431613" progId="Equation.3">
                  <p:embed/>
                </p:oleObj>
              </mc:Choice>
              <mc:Fallback>
                <p:oleObj name="Формула" r:id="rId18" imgW="1688367" imgH="431613" progId="Equation.3">
                  <p:embed/>
                  <p:pic>
                    <p:nvPicPr>
                      <p:cNvPr id="0" name="Picture 5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29250"/>
                        <a:ext cx="4245970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Скругленный прямоугольник 33"/>
          <p:cNvSpPr/>
          <p:nvPr/>
        </p:nvSpPr>
        <p:spPr>
          <a:xfrm>
            <a:off x="260350" y="5118100"/>
            <a:ext cx="3689350" cy="1422400"/>
          </a:xfrm>
          <a:prstGeom prst="roundRect">
            <a:avLst>
              <a:gd name="adj" fmla="val 2135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2400" b="1" dirty="0" smtClean="0">
                <a:solidFill>
                  <a:schemeClr val="tx1"/>
                </a:solidFill>
              </a:rPr>
              <a:t>Dispersiya ańlatpasınıń sheshimi</a:t>
            </a:r>
            <a:endParaRPr lang="ru-RU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615950" y="3117850"/>
            <a:ext cx="4356100" cy="2768600"/>
          </a:xfrm>
          <a:custGeom>
            <a:avLst/>
            <a:gdLst>
              <a:gd name="connsiteX0" fmla="*/ 0 w 5727700"/>
              <a:gd name="connsiteY0" fmla="*/ 1612900 h 3486150"/>
              <a:gd name="connsiteX1" fmla="*/ 1435100 w 5727700"/>
              <a:gd name="connsiteY1" fmla="*/ 1435100 h 3486150"/>
              <a:gd name="connsiteX2" fmla="*/ 2171700 w 5727700"/>
              <a:gd name="connsiteY2" fmla="*/ 292100 h 3486150"/>
              <a:gd name="connsiteX3" fmla="*/ 3581400 w 5727700"/>
              <a:gd name="connsiteY3" fmla="*/ 3187700 h 3486150"/>
              <a:gd name="connsiteX4" fmla="*/ 4330700 w 5727700"/>
              <a:gd name="connsiteY4" fmla="*/ 2082800 h 3486150"/>
              <a:gd name="connsiteX5" fmla="*/ 5727700 w 5727700"/>
              <a:gd name="connsiteY5" fmla="*/ 181610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7700" h="3486150">
                <a:moveTo>
                  <a:pt x="0" y="1612900"/>
                </a:moveTo>
                <a:cubicBezTo>
                  <a:pt x="536575" y="1634066"/>
                  <a:pt x="1073150" y="1655233"/>
                  <a:pt x="1435100" y="1435100"/>
                </a:cubicBezTo>
                <a:cubicBezTo>
                  <a:pt x="1797050" y="1214967"/>
                  <a:pt x="1813983" y="0"/>
                  <a:pt x="2171700" y="292100"/>
                </a:cubicBezTo>
                <a:cubicBezTo>
                  <a:pt x="2529417" y="584200"/>
                  <a:pt x="3221567" y="2889250"/>
                  <a:pt x="3581400" y="3187700"/>
                </a:cubicBezTo>
                <a:cubicBezTo>
                  <a:pt x="3941233" y="3486150"/>
                  <a:pt x="3972983" y="2311400"/>
                  <a:pt x="4330700" y="2082800"/>
                </a:cubicBezTo>
                <a:cubicBezTo>
                  <a:pt x="4688417" y="1854200"/>
                  <a:pt x="5208058" y="1835150"/>
                  <a:pt x="5727700" y="1816100"/>
                </a:cubicBezTo>
              </a:path>
            </a:pathLst>
          </a:cu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 19"/>
          <p:cNvSpPr/>
          <p:nvPr/>
        </p:nvSpPr>
        <p:spPr>
          <a:xfrm>
            <a:off x="1549400" y="2806700"/>
            <a:ext cx="2317750" cy="3246967"/>
          </a:xfrm>
          <a:custGeom>
            <a:avLst/>
            <a:gdLst>
              <a:gd name="connsiteX0" fmla="*/ 0 w 2717800"/>
              <a:gd name="connsiteY0" fmla="*/ 1968500 h 2065867"/>
              <a:gd name="connsiteX1" fmla="*/ 698500 w 2717800"/>
              <a:gd name="connsiteY1" fmla="*/ 1651000 h 2065867"/>
              <a:gd name="connsiteX2" fmla="*/ 1422400 w 2717800"/>
              <a:gd name="connsiteY2" fmla="*/ 12700 h 2065867"/>
              <a:gd name="connsiteX3" fmla="*/ 2159000 w 2717800"/>
              <a:gd name="connsiteY3" fmla="*/ 1727200 h 2065867"/>
              <a:gd name="connsiteX4" fmla="*/ 2717800 w 2717800"/>
              <a:gd name="connsiteY4" fmla="*/ 2044700 h 206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7800" h="2065867">
                <a:moveTo>
                  <a:pt x="0" y="1968500"/>
                </a:moveTo>
                <a:cubicBezTo>
                  <a:pt x="230716" y="1972733"/>
                  <a:pt x="461433" y="1976967"/>
                  <a:pt x="698500" y="1651000"/>
                </a:cubicBezTo>
                <a:cubicBezTo>
                  <a:pt x="935567" y="1325033"/>
                  <a:pt x="1178983" y="0"/>
                  <a:pt x="1422400" y="12700"/>
                </a:cubicBezTo>
                <a:cubicBezTo>
                  <a:pt x="1665817" y="25400"/>
                  <a:pt x="1943100" y="1388533"/>
                  <a:pt x="2159000" y="1727200"/>
                </a:cubicBezTo>
                <a:cubicBezTo>
                  <a:pt x="2374900" y="2065867"/>
                  <a:pt x="2546350" y="2055283"/>
                  <a:pt x="2717800" y="2044700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/>
          <p:cNvCxnSpPr/>
          <p:nvPr/>
        </p:nvCxnSpPr>
        <p:spPr>
          <a:xfrm rot="5400000" flipH="1" flipV="1">
            <a:off x="-1316831" y="4517231"/>
            <a:ext cx="360045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482600" y="6273800"/>
            <a:ext cx="5289550" cy="190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660400" y="4495800"/>
            <a:ext cx="4400550" cy="1588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rot="5400000" flipH="1" flipV="1">
            <a:off x="1039019" y="4472781"/>
            <a:ext cx="3511550" cy="1588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rot="5400000" flipH="1" flipV="1">
            <a:off x="660400" y="4718050"/>
            <a:ext cx="3067050" cy="4445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endCxn id="20" idx="3"/>
          </p:cNvCxnSpPr>
          <p:nvPr/>
        </p:nvCxnSpPr>
        <p:spPr>
          <a:xfrm rot="5400000" flipH="1" flipV="1">
            <a:off x="3005015" y="5888213"/>
            <a:ext cx="752423" cy="18753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>
            <a:off x="1727200" y="2317750"/>
            <a:ext cx="1933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z-Latn-UZ" sz="2400" b="1" dirty="0" smtClean="0"/>
              <a:t>Jutılıw sızıǵı </a:t>
            </a:r>
            <a:endParaRPr lang="ru-RU" sz="2400" b="1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394200" y="3917950"/>
            <a:ext cx="659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n=1</a:t>
            </a:r>
            <a:endParaRPr lang="ru-RU" sz="2400" b="1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0" y="2495550"/>
            <a:ext cx="404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n</a:t>
            </a:r>
            <a:endParaRPr lang="ru-RU" sz="3200" b="1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5461000" y="6273225"/>
            <a:ext cx="479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b="1" dirty="0" smtClean="0"/>
              <a:t>ω</a:t>
            </a:r>
            <a:endParaRPr lang="ru-RU" sz="3200" b="1" dirty="0"/>
          </a:p>
        </p:txBody>
      </p:sp>
      <p:sp>
        <p:nvSpPr>
          <p:cNvPr id="46" name="Прямоугольник 45"/>
          <p:cNvSpPr/>
          <p:nvPr/>
        </p:nvSpPr>
        <p:spPr>
          <a:xfrm>
            <a:off x="2527300" y="6273225"/>
            <a:ext cx="619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b="1" dirty="0" smtClean="0"/>
              <a:t>ω</a:t>
            </a:r>
            <a:r>
              <a:rPr lang="en-US" sz="3200" b="1" baseline="-25000" dirty="0" smtClean="0"/>
              <a:t>0</a:t>
            </a:r>
            <a:endParaRPr lang="ru-RU" sz="3200" b="1" dirty="0"/>
          </a:p>
        </p:txBody>
      </p:sp>
      <p:sp>
        <p:nvSpPr>
          <p:cNvPr id="48" name="Прямоугольник 47"/>
          <p:cNvSpPr/>
          <p:nvPr/>
        </p:nvSpPr>
        <p:spPr>
          <a:xfrm rot="3853144">
            <a:off x="1541084" y="4631546"/>
            <a:ext cx="2305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z-Latn-UZ" sz="2400" b="1" dirty="0" smtClean="0"/>
              <a:t>anomal</a:t>
            </a:r>
            <a:endParaRPr lang="ru-RU" sz="2400" b="1" dirty="0"/>
          </a:p>
        </p:txBody>
      </p:sp>
      <p:sp>
        <p:nvSpPr>
          <p:cNvPr id="49" name="Прямоугольник 48"/>
          <p:cNvSpPr/>
          <p:nvPr/>
        </p:nvSpPr>
        <p:spPr>
          <a:xfrm rot="19384433">
            <a:off x="317754" y="3492131"/>
            <a:ext cx="2139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z-Latn-UZ" sz="2400" b="1" dirty="0" smtClean="0"/>
              <a:t>normal</a:t>
            </a:r>
            <a:endParaRPr lang="ru-RU" sz="2400" b="1" dirty="0"/>
          </a:p>
        </p:txBody>
      </p:sp>
      <p:sp>
        <p:nvSpPr>
          <p:cNvPr id="50" name="Прямоугольник 49"/>
          <p:cNvSpPr/>
          <p:nvPr/>
        </p:nvSpPr>
        <p:spPr>
          <a:xfrm rot="19349101">
            <a:off x="3502012" y="4945356"/>
            <a:ext cx="2139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z-Latn-UZ" sz="2400" b="1" dirty="0" smtClean="0"/>
              <a:t>normal</a:t>
            </a:r>
            <a:endParaRPr lang="ru-RU" sz="2400" b="1" dirty="0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215900" y="273050"/>
            <a:ext cx="5511800" cy="711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z-Latn-UZ" sz="2400" b="1" dirty="0" smtClean="0">
                <a:solidFill>
                  <a:schemeClr val="tx1"/>
                </a:solidFill>
              </a:rPr>
              <a:t>Dispersiya ańlatpası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571500" y="1162050"/>
            <a:ext cx="3467100" cy="9779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2769" name="Object 1"/>
          <p:cNvGraphicFramePr>
            <a:graphicFrameLocks noChangeAspect="1"/>
          </p:cNvGraphicFramePr>
          <p:nvPr/>
        </p:nvGraphicFramePr>
        <p:xfrm>
          <a:off x="793750" y="1162050"/>
          <a:ext cx="2844800" cy="943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4" name="Формула" r:id="rId4" imgW="1409700" imgH="457200" progId="Equation.3">
                  <p:embed/>
                </p:oleObj>
              </mc:Choice>
              <mc:Fallback>
                <p:oleObj name="Формула" r:id="rId4" imgW="1409700" imgH="457200" progId="Equation.3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1162050"/>
                        <a:ext cx="2844800" cy="9438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3905250" y="361950"/>
          <a:ext cx="174645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5" name="Формула" r:id="rId6" imgW="571252" imgH="203112" progId="Equation.3">
                  <p:embed/>
                </p:oleObj>
              </mc:Choice>
              <mc:Fallback>
                <p:oleObj name="Формула" r:id="rId6" imgW="571252" imgH="203112" progId="Equation.3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0" y="361950"/>
                        <a:ext cx="174645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/>
          <p:cNvSpPr/>
          <p:nvPr/>
        </p:nvSpPr>
        <p:spPr>
          <a:xfrm>
            <a:off x="5594350" y="1428751"/>
            <a:ext cx="3378200" cy="452431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ru-RU" sz="2400" b="1" i="1" dirty="0" smtClean="0">
                <a:solidFill>
                  <a:schemeClr val="tx1"/>
                </a:solidFill>
              </a:rPr>
              <a:t> </a:t>
            </a:r>
            <a:r>
              <a:rPr lang="el-GR" sz="2800" b="1" i="1" dirty="0" smtClean="0">
                <a:solidFill>
                  <a:schemeClr val="tx1"/>
                </a:solidFill>
              </a:rPr>
              <a:t>ω</a:t>
            </a:r>
            <a:r>
              <a:rPr lang="en-US" sz="2800" b="1" i="1" baseline="-25000" dirty="0" smtClean="0">
                <a:solidFill>
                  <a:schemeClr val="tx1"/>
                </a:solidFill>
              </a:rPr>
              <a:t>0</a:t>
            </a:r>
            <a:r>
              <a:rPr lang="el-GR" sz="2400" b="1" i="1" dirty="0" smtClean="0">
                <a:solidFill>
                  <a:schemeClr val="tx1"/>
                </a:solidFill>
              </a:rPr>
              <a:t> </a:t>
            </a:r>
            <a:r>
              <a:rPr lang="uz-Latn-UZ" sz="2400" b="1" dirty="0" smtClean="0">
                <a:solidFill>
                  <a:schemeClr val="tx1"/>
                </a:solidFill>
              </a:rPr>
              <a:t>zonada – jaqtılıq jutılıwı baqlanadı. 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r>
              <a:rPr lang="el-GR" sz="2800" b="1" i="1" dirty="0" smtClean="0">
                <a:solidFill>
                  <a:schemeClr val="tx1"/>
                </a:solidFill>
              </a:rPr>
              <a:t>ω</a:t>
            </a:r>
            <a:r>
              <a:rPr lang="uz-Cyrl-UZ" sz="2800" b="1" dirty="0" smtClean="0">
                <a:solidFill>
                  <a:schemeClr val="tx1"/>
                </a:solidFill>
              </a:rPr>
              <a:t> </a:t>
            </a:r>
            <a:r>
              <a:rPr lang="uz-Latn-UZ" sz="2400" b="1" dirty="0" smtClean="0">
                <a:solidFill>
                  <a:schemeClr val="tx1"/>
                </a:solidFill>
              </a:rPr>
              <a:t>artıwı menen </a:t>
            </a:r>
            <a:r>
              <a:rPr lang="uz-Latn-UZ" sz="2400" b="1" i="1" dirty="0" smtClean="0">
                <a:solidFill>
                  <a:schemeClr val="tx1"/>
                </a:solidFill>
              </a:rPr>
              <a:t>n</a:t>
            </a:r>
            <a:r>
              <a:rPr lang="uz-Latn-UZ" sz="2400" b="1" dirty="0" smtClean="0">
                <a:solidFill>
                  <a:schemeClr val="tx1"/>
                </a:solidFill>
              </a:rPr>
              <a:t> niń ósiwi normal dispersiya zonası esaplanadı.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r>
              <a:rPr lang="el-GR" sz="2800" b="1" i="1" dirty="0" smtClean="0">
                <a:solidFill>
                  <a:schemeClr val="tx1"/>
                </a:solidFill>
              </a:rPr>
              <a:t>ω</a:t>
            </a:r>
            <a:r>
              <a:rPr lang="uz-Cyrl-UZ" sz="2800" b="1" dirty="0" smtClean="0">
                <a:solidFill>
                  <a:schemeClr val="tx1"/>
                </a:solidFill>
              </a:rPr>
              <a:t> </a:t>
            </a:r>
            <a:r>
              <a:rPr lang="uz-Latn-UZ" sz="2400" b="1" dirty="0" smtClean="0">
                <a:solidFill>
                  <a:schemeClr val="tx1"/>
                </a:solidFill>
              </a:rPr>
              <a:t>artıwı menen </a:t>
            </a:r>
            <a:r>
              <a:rPr lang="uz-Latn-UZ" sz="2400" b="1" i="1" dirty="0" smtClean="0">
                <a:solidFill>
                  <a:schemeClr val="tx1"/>
                </a:solidFill>
              </a:rPr>
              <a:t>n</a:t>
            </a:r>
            <a:r>
              <a:rPr lang="uz-Latn-UZ" sz="2400" b="1" dirty="0" smtClean="0">
                <a:solidFill>
                  <a:schemeClr val="tx1"/>
                </a:solidFill>
              </a:rPr>
              <a:t> niń kemeyiwi anomal dispersiya zonası esaplanadı.</a:t>
            </a:r>
            <a:endParaRPr lang="ru-RU" sz="2400" dirty="0" smtClean="0">
              <a:solidFill>
                <a:schemeClr val="tx1"/>
              </a:solidFill>
            </a:endParaRPr>
          </a:p>
          <a:p>
            <a:r>
              <a:rPr lang="ru-RU" b="1" i="1" dirty="0" smtClean="0"/>
              <a:t> </a:t>
            </a:r>
            <a:endParaRPr lang="ru-RU" dirty="0" smtClean="0"/>
          </a:p>
          <a:p>
            <a:r>
              <a:rPr lang="ru-RU" b="1" dirty="0" smtClean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8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0"/>
                            </p:stCondLst>
                            <p:childTnLst>
                              <p:par>
                                <p:cTn id="8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2" grpId="0"/>
      <p:bldP spid="43" grpId="0"/>
      <p:bldP spid="44" grpId="0"/>
      <p:bldP spid="45" grpId="0"/>
      <p:bldP spid="46" grpId="0"/>
      <p:bldP spid="48" grpId="0"/>
      <p:bldP spid="49" grpId="0"/>
      <p:bldP spid="50" grpId="0"/>
      <p:bldP spid="19" grpId="0" animBg="1"/>
      <p:bldP spid="21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215900" y="184150"/>
            <a:ext cx="8756650" cy="180469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Latn-UZ" sz="2200" b="1" i="1" dirty="0" smtClean="0">
                <a:solidFill>
                  <a:schemeClr val="tx1"/>
                </a:solidFill>
              </a:rPr>
              <a:t>Jaqtılıqtıń jutılıwı </a:t>
            </a:r>
            <a:r>
              <a:rPr lang="uz-Latn-UZ" sz="2200" b="1" dirty="0" smtClean="0">
                <a:solidFill>
                  <a:schemeClr val="tx1"/>
                </a:solidFill>
              </a:rPr>
              <a:t>dep, zatta jaqtılıq tolqını tarqalıp atırǵanda onıń energiyasınıń kemeyiwi hádiysesine aytıladı. Energiya kemeyiwi tolqın energiyasınıń basqa túrdegi energiyalar</a:t>
            </a:r>
            <a:r>
              <a:rPr lang="en-US" sz="2200" b="1" dirty="0" err="1" smtClean="0">
                <a:solidFill>
                  <a:schemeClr val="tx1"/>
                </a:solidFill>
              </a:rPr>
              <a:t>ǵa</a:t>
            </a:r>
            <a:r>
              <a:rPr lang="uz-Latn-UZ" sz="2200" b="1" dirty="0" smtClean="0">
                <a:solidFill>
                  <a:schemeClr val="tx1"/>
                </a:solidFill>
              </a:rPr>
              <a:t> (zattıń ishki energiyasına, ekilemshi nurlanıw energiyasına </a:t>
            </a:r>
            <a:r>
              <a:rPr lang="en-US" sz="2200" b="1" dirty="0" smtClean="0">
                <a:solidFill>
                  <a:schemeClr val="tx1"/>
                </a:solidFill>
              </a:rPr>
              <a:t>h</a:t>
            </a:r>
            <a:r>
              <a:rPr lang="uz-Latn-UZ" sz="2200" b="1" dirty="0" smtClean="0">
                <a:solidFill>
                  <a:schemeClr val="tx1"/>
                </a:solidFill>
              </a:rPr>
              <a:t>.b.) ótiwi esabına júz beredi.</a:t>
            </a:r>
            <a:endParaRPr lang="ru-RU" sz="2200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304800" y="2123856"/>
            <a:ext cx="2844800" cy="9001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2400" b="1" dirty="0" smtClean="0">
                <a:solidFill>
                  <a:schemeClr val="tx1"/>
                </a:solidFill>
              </a:rPr>
              <a:t>Buger nızamı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71850" y="2123856"/>
            <a:ext cx="5511800" cy="9001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645337"/>
              </p:ext>
            </p:extLst>
          </p:nvPr>
        </p:nvGraphicFramePr>
        <p:xfrm>
          <a:off x="3424634" y="2262756"/>
          <a:ext cx="2703116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9" name="Формула" r:id="rId4" imgW="990600" imgH="228600" progId="Equation.3">
                  <p:embed/>
                </p:oleObj>
              </mc:Choice>
              <mc:Fallback>
                <p:oleObj name="Формула" r:id="rId4" imgW="990600" imgH="228600" progId="Equation.3">
                  <p:embed/>
                  <p:pic>
                    <p:nvPicPr>
                      <p:cNvPr id="0" name="Picture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634" y="2262756"/>
                        <a:ext cx="2703116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675395"/>
              </p:ext>
            </p:extLst>
          </p:nvPr>
        </p:nvGraphicFramePr>
        <p:xfrm>
          <a:off x="6777245" y="2216414"/>
          <a:ext cx="1866900" cy="714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0" name="Формула" r:id="rId6" imgW="622030" imgH="241195" progId="Equation.3">
                  <p:embed/>
                </p:oleObj>
              </mc:Choice>
              <mc:Fallback>
                <p:oleObj name="Формула" r:id="rId6" imgW="622030" imgH="241195" progId="Equation.3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245" y="2216414"/>
                        <a:ext cx="1866900" cy="7149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Скругленный прямоугольник 10"/>
          <p:cNvSpPr/>
          <p:nvPr/>
        </p:nvSpPr>
        <p:spPr>
          <a:xfrm>
            <a:off x="238125" y="3113965"/>
            <a:ext cx="8667750" cy="85509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</a:rPr>
              <a:t>                   </a:t>
            </a:r>
            <a:r>
              <a:rPr lang="ru-RU" sz="2200" b="1" dirty="0" smtClean="0">
                <a:solidFill>
                  <a:schemeClr val="tx1"/>
                </a:solidFill>
              </a:rPr>
              <a:t>—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uz-Latn-UZ" sz="2200" b="1" dirty="0" smtClean="0">
                <a:solidFill>
                  <a:schemeClr val="tx1"/>
                </a:solidFill>
              </a:rPr>
              <a:t>zattıń jutılıw zonasına kiriw hám shıǵarıwdaǵı tegis monoxromatikalıq tolqınnıń jedelligi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endParaRPr lang="ru-RU" sz="2200" b="1" dirty="0">
              <a:solidFill>
                <a:schemeClr val="tx1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68519"/>
              </p:ext>
            </p:extLst>
          </p:nvPr>
        </p:nvGraphicFramePr>
        <p:xfrm>
          <a:off x="928662" y="3143248"/>
          <a:ext cx="9048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1" name="Формула" r:id="rId8" imgW="380880" imgH="228600" progId="Equation.3">
                  <p:embed/>
                </p:oleObj>
              </mc:Choice>
              <mc:Fallback>
                <p:oleObj name="Формула" r:id="rId8" imgW="380880" imgH="228600" progId="Equation.3">
                  <p:embed/>
                  <p:pic>
                    <p:nvPicPr>
                      <p:cNvPr id="0" name="Picture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3143248"/>
                        <a:ext cx="904875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Скругленный прямоугольник 16"/>
          <p:cNvSpPr/>
          <p:nvPr/>
        </p:nvSpPr>
        <p:spPr>
          <a:xfrm>
            <a:off x="260350" y="4104076"/>
            <a:ext cx="8623300" cy="99011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200" b="1" i="1" dirty="0" smtClean="0">
                <a:solidFill>
                  <a:schemeClr val="tx1"/>
                </a:solidFill>
              </a:rPr>
              <a:t>α</a:t>
            </a:r>
            <a:r>
              <a:rPr lang="ru-RU" sz="2200" dirty="0" smtClean="0">
                <a:solidFill>
                  <a:schemeClr val="tx1"/>
                </a:solidFill>
              </a:rPr>
              <a:t>—</a:t>
            </a:r>
            <a:r>
              <a:rPr lang="uz-Latn-UZ" sz="2200" b="1" dirty="0" smtClean="0">
                <a:solidFill>
                  <a:schemeClr val="tx1"/>
                </a:solidFill>
              </a:rPr>
              <a:t>jaqtılıq jedelligine baylanıslı bolmaǵan, jaqtılıqtıń tolqın uzınlıǵı, zattıń ximiyalıq tábiyatı hám halatına baylanıslı bolǵan jutılıw koefficienti.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endParaRPr lang="ru-RU" sz="2200" b="1" dirty="0">
              <a:solidFill>
                <a:schemeClr val="tx1"/>
              </a:solidFill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260350" y="5229200"/>
            <a:ext cx="8623300" cy="112512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Latn-UZ" sz="2000" b="1" dirty="0" smtClean="0">
                <a:solidFill>
                  <a:schemeClr val="tx1"/>
                </a:solidFill>
              </a:rPr>
              <a:t>Jutılıw koefficientiniń muǵdarlıq mánisi </a:t>
            </a:r>
            <a:r>
              <a:rPr lang="uz-Latn-UZ" sz="2000" b="1" i="1" dirty="0" smtClean="0">
                <a:solidFill>
                  <a:schemeClr val="tx1"/>
                </a:solidFill>
              </a:rPr>
              <a:t>x</a:t>
            </a:r>
            <a:r>
              <a:rPr lang="uz-Latn-UZ" sz="2000" b="1" dirty="0" smtClean="0">
                <a:solidFill>
                  <a:schemeClr val="tx1"/>
                </a:solidFill>
              </a:rPr>
              <a:t> qalıńlıqtaǵı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uz-Latn-UZ" sz="2000" b="1" dirty="0" smtClean="0">
                <a:solidFill>
                  <a:schemeClr val="tx1"/>
                </a:solidFill>
              </a:rPr>
              <a:t>jutıwshı qatlamnan jaqtılıq ótkende tegis tolqın jedelligi</a:t>
            </a:r>
            <a:r>
              <a:rPr lang="ru-RU" sz="2000" b="1" dirty="0" smtClean="0">
                <a:solidFill>
                  <a:schemeClr val="tx1"/>
                </a:solidFill>
              </a:rPr>
              <a:t>  </a:t>
            </a:r>
            <a:r>
              <a:rPr lang="ru-RU" sz="2000" b="1" i="1" dirty="0" smtClean="0">
                <a:solidFill>
                  <a:schemeClr val="tx1"/>
                </a:solidFill>
              </a:rPr>
              <a:t>е =</a:t>
            </a:r>
            <a:r>
              <a:rPr lang="uz-Cyrl-UZ" sz="2000" b="1" i="1" dirty="0" smtClean="0">
                <a:solidFill>
                  <a:schemeClr val="tx1"/>
                </a:solidFill>
              </a:rPr>
              <a:t> 2,72</a:t>
            </a:r>
            <a:r>
              <a:rPr lang="ru-RU" sz="2000" b="1" dirty="0" smtClean="0">
                <a:solidFill>
                  <a:schemeClr val="tx1"/>
                </a:solidFill>
              </a:rPr>
              <a:t> </a:t>
            </a:r>
            <a:r>
              <a:rPr lang="uz-Latn-UZ" sz="2000" b="1" dirty="0" smtClean="0">
                <a:solidFill>
                  <a:schemeClr val="tx1"/>
                </a:solidFill>
              </a:rPr>
              <a:t>márte kemeyiwin kórsetedi.</a:t>
            </a:r>
            <a:r>
              <a:rPr lang="ru-RU" sz="20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ru-RU" dirty="0"/>
          </a:p>
        </p:txBody>
      </p:sp>
      <p:sp>
        <p:nvSpPr>
          <p:cNvPr id="30734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40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uz-Latn-UZ" sz="3600" b="1" dirty="0" smtClean="0">
                <a:solidFill>
                  <a:schemeClr val="tx1"/>
                </a:solidFill>
              </a:rPr>
              <a:t>Nurlanıw hám jutılıw spektrleri</a:t>
            </a:r>
            <a:endParaRPr lang="ru-RU" sz="3600" b="1" dirty="0">
              <a:solidFill>
                <a:schemeClr val="tx1"/>
              </a:solidFill>
            </a:endParaRPr>
          </a:p>
        </p:txBody>
      </p:sp>
      <p:pic>
        <p:nvPicPr>
          <p:cNvPr id="4" name="Содержимое 3" descr="spectry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9350" y="1295400"/>
            <a:ext cx="7200900" cy="540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142976" y="5857892"/>
            <a:ext cx="7215238" cy="7540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z-Latn-UZ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Nurlanıw spektrleri: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1-natriy; 2-vodorod; 3-geliy.</a:t>
            </a:r>
          </a:p>
          <a:p>
            <a:pPr algn="ctr">
              <a:spcBef>
                <a:spcPct val="0"/>
              </a:spcBef>
            </a:pPr>
            <a:r>
              <a:rPr lang="uz-Latn-UZ" sz="2400" b="1" dirty="0" smtClean="0">
                <a:solidFill>
                  <a:schemeClr val="tx1"/>
                </a:solidFill>
              </a:rPr>
              <a:t>Jutılıw spektrleri:</a:t>
            </a:r>
            <a:r>
              <a:rPr lang="en-US" sz="2400" b="1" dirty="0" smtClean="0">
                <a:solidFill>
                  <a:schemeClr val="tx1"/>
                </a:solidFill>
              </a:rPr>
              <a:t>      4-natriy; 5-vodorod; 6-geliy.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749300" y="0"/>
            <a:ext cx="7645400" cy="6731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z-Latn-UZ" sz="2800" b="1" dirty="0" smtClean="0">
              <a:solidFill>
                <a:prstClr val="black"/>
              </a:solidFill>
            </a:endParaRPr>
          </a:p>
          <a:p>
            <a:pPr algn="ctr"/>
            <a:r>
              <a:rPr lang="uz-Latn-UZ" sz="2800" b="1" dirty="0" smtClean="0">
                <a:solidFill>
                  <a:prstClr val="black"/>
                </a:solidFill>
              </a:rPr>
              <a:t>Jaqtılıqtıń shashırawı</a:t>
            </a:r>
            <a:endParaRPr lang="ru-RU" sz="2800" b="1" dirty="0" smtClean="0">
              <a:solidFill>
                <a:prstClr val="black"/>
              </a:solidFill>
            </a:endParaRPr>
          </a:p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2910" y="4786322"/>
            <a:ext cx="7823200" cy="1938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i="1" dirty="0" smtClean="0">
                <a:solidFill>
                  <a:prstClr val="black"/>
                </a:solidFill>
              </a:rPr>
              <a:t>V</a:t>
            </a:r>
            <a:r>
              <a:rPr lang="ru-RU" sz="2000" b="1" i="1" dirty="0" smtClean="0">
                <a:solidFill>
                  <a:prstClr val="black"/>
                </a:solidFill>
              </a:rPr>
              <a:t>-  </a:t>
            </a:r>
            <a:r>
              <a:rPr lang="en-US" sz="2000" b="1" dirty="0" err="1" smtClean="0">
                <a:solidFill>
                  <a:prstClr val="black"/>
                </a:solidFill>
              </a:rPr>
              <a:t>bir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bóleksheniń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kólemi</a:t>
            </a:r>
            <a:r>
              <a:rPr lang="en-US" sz="2000" b="1" dirty="0">
                <a:solidFill>
                  <a:prstClr val="black"/>
                </a:solidFill>
              </a:rPr>
              <a:t>,</a:t>
            </a:r>
            <a:endParaRPr lang="ru-RU" sz="2000" b="1" dirty="0" smtClean="0">
              <a:solidFill>
                <a:prstClr val="black"/>
              </a:solidFill>
            </a:endParaRPr>
          </a:p>
          <a:p>
            <a:r>
              <a:rPr lang="en-US" sz="2000" b="1" i="1" dirty="0" smtClean="0">
                <a:solidFill>
                  <a:prstClr val="black"/>
                </a:solidFill>
              </a:rPr>
              <a:t>N</a:t>
            </a:r>
            <a:r>
              <a:rPr lang="ru-RU" sz="2000" b="1" i="1" baseline="-25000" dirty="0" smtClean="0">
                <a:solidFill>
                  <a:prstClr val="black"/>
                </a:solidFill>
              </a:rPr>
              <a:t>0</a:t>
            </a:r>
            <a:r>
              <a:rPr lang="ru-RU" sz="2000" b="1" i="1" dirty="0" smtClean="0">
                <a:solidFill>
                  <a:prstClr val="black"/>
                </a:solidFill>
              </a:rPr>
              <a:t>-</a:t>
            </a:r>
            <a:r>
              <a:rPr lang="ru-RU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ortalıqtaǵı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bóleksheler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koncentraciyası</a:t>
            </a:r>
            <a:r>
              <a:rPr lang="en-US" sz="2000" b="1" dirty="0" smtClean="0">
                <a:solidFill>
                  <a:prstClr val="black"/>
                </a:solidFill>
              </a:rPr>
              <a:t>,</a:t>
            </a:r>
            <a:endParaRPr lang="ru-RU" sz="2000" b="1" dirty="0" smtClean="0">
              <a:solidFill>
                <a:prstClr val="black"/>
              </a:solidFill>
            </a:endParaRPr>
          </a:p>
          <a:p>
            <a:r>
              <a:rPr lang="en-US" sz="2000" b="1" i="1" dirty="0" smtClean="0">
                <a:solidFill>
                  <a:prstClr val="black"/>
                </a:solidFill>
              </a:rPr>
              <a:t>R</a:t>
            </a:r>
            <a:r>
              <a:rPr lang="ru-RU" sz="2000" b="1" i="1" dirty="0" smtClean="0">
                <a:solidFill>
                  <a:prstClr val="black"/>
                </a:solidFill>
              </a:rPr>
              <a:t>-</a:t>
            </a:r>
            <a:r>
              <a:rPr lang="ru-RU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shashıraw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júz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berip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atırǵan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kólemnen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baqlaw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noqatına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shekemgi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bolǵan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aralıq</a:t>
            </a:r>
            <a:r>
              <a:rPr lang="en-US" sz="2000" b="1" dirty="0" smtClean="0">
                <a:solidFill>
                  <a:prstClr val="black"/>
                </a:solidFill>
              </a:rPr>
              <a:t>,</a:t>
            </a:r>
            <a:endParaRPr lang="ru-RU" sz="2000" b="1" dirty="0" smtClean="0">
              <a:solidFill>
                <a:prstClr val="black"/>
              </a:solidFill>
            </a:endParaRPr>
          </a:p>
          <a:p>
            <a:r>
              <a:rPr lang="en-US" sz="2000" b="1" i="1" dirty="0" smtClean="0">
                <a:solidFill>
                  <a:prstClr val="black"/>
                </a:solidFill>
              </a:rPr>
              <a:t>a</a:t>
            </a:r>
            <a:r>
              <a:rPr lang="ru-RU" sz="2000" b="1" dirty="0" smtClean="0">
                <a:solidFill>
                  <a:prstClr val="black"/>
                </a:solidFill>
              </a:rPr>
              <a:t>- </a:t>
            </a:r>
            <a:r>
              <a:rPr lang="en-US" sz="2000" b="1" dirty="0" err="1" smtClean="0">
                <a:solidFill>
                  <a:prstClr val="black"/>
                </a:solidFill>
              </a:rPr>
              <a:t>ortalıq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teń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ólshewsizligi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dárejesine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baylanıslı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bolǵan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koefficient</a:t>
            </a:r>
            <a:r>
              <a:rPr lang="en-US" sz="2000" b="1" dirty="0" smtClean="0">
                <a:solidFill>
                  <a:prstClr val="black"/>
                </a:solidFill>
              </a:rPr>
              <a:t>,</a:t>
            </a:r>
            <a:endParaRPr lang="ru-RU" sz="2000" b="1" dirty="0" smtClean="0">
              <a:solidFill>
                <a:prstClr val="black"/>
              </a:solidFill>
            </a:endParaRPr>
          </a:p>
          <a:p>
            <a:r>
              <a:rPr lang="ru-RU" sz="2000" b="1" dirty="0" err="1" smtClean="0">
                <a:solidFill>
                  <a:prstClr val="black"/>
                </a:solidFill>
              </a:rPr>
              <a:t>θ-</a:t>
            </a:r>
            <a:r>
              <a:rPr lang="ru-RU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jaqtılıqtıń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túsiw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baǵıtı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múyeshi</a:t>
            </a:r>
            <a:r>
              <a:rPr lang="en-US" sz="2000" b="1" dirty="0" smtClean="0">
                <a:solidFill>
                  <a:prstClr val="black"/>
                </a:solidFill>
              </a:rPr>
              <a:t>.</a:t>
            </a:r>
            <a:endParaRPr lang="ru-RU" sz="2000" b="1" dirty="0">
              <a:solidFill>
                <a:prstClr val="black"/>
              </a:solidFill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white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260350" y="3917950"/>
            <a:ext cx="3289300" cy="844550"/>
            <a:chOff x="260350" y="3917950"/>
            <a:chExt cx="3289300" cy="844550"/>
          </a:xfrm>
        </p:grpSpPr>
        <p:sp>
          <p:nvSpPr>
            <p:cNvPr id="9" name="Скругленный прямоугольник 8"/>
            <p:cNvSpPr/>
            <p:nvPr/>
          </p:nvSpPr>
          <p:spPr>
            <a:xfrm>
              <a:off x="260350" y="3917950"/>
              <a:ext cx="3289300" cy="84455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graphicFrame>
          <p:nvGraphicFramePr>
            <p:cNvPr id="36865" name="Object 1"/>
            <p:cNvGraphicFramePr>
              <a:graphicFrameLocks noChangeAspect="1"/>
            </p:cNvGraphicFramePr>
            <p:nvPr/>
          </p:nvGraphicFramePr>
          <p:xfrm>
            <a:off x="304799" y="3962400"/>
            <a:ext cx="3069473" cy="80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02" name="Формула" r:id="rId4" imgW="1638300" imgH="419100" progId="Equation.3">
                    <p:embed/>
                  </p:oleObj>
                </mc:Choice>
                <mc:Fallback>
                  <p:oleObj name="Формула" r:id="rId4" imgW="1638300" imgH="419100" progId="Equation.3">
                    <p:embed/>
                    <p:pic>
                      <p:nvPicPr>
                        <p:cNvPr id="0" name="Picture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799" y="3962400"/>
                          <a:ext cx="3069473" cy="800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white"/>
              </a:solidFill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3727450" y="3917950"/>
            <a:ext cx="1736725" cy="844550"/>
            <a:chOff x="3727450" y="3917950"/>
            <a:chExt cx="1736725" cy="844550"/>
          </a:xfrm>
        </p:grpSpPr>
        <p:sp>
          <p:nvSpPr>
            <p:cNvPr id="10" name="Скругленный прямоугольник 9"/>
            <p:cNvSpPr/>
            <p:nvPr/>
          </p:nvSpPr>
          <p:spPr>
            <a:xfrm>
              <a:off x="3727450" y="3917950"/>
              <a:ext cx="1689100" cy="84455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graphicFrame>
          <p:nvGraphicFramePr>
            <p:cNvPr id="36867" name="Object 3"/>
            <p:cNvGraphicFramePr>
              <a:graphicFrameLocks noChangeAspect="1"/>
            </p:cNvGraphicFramePr>
            <p:nvPr/>
          </p:nvGraphicFramePr>
          <p:xfrm>
            <a:off x="3775075" y="3917950"/>
            <a:ext cx="1689100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03" name="Формула" r:id="rId6" imgW="787058" imgH="393529" progId="Equation.3">
                    <p:embed/>
                  </p:oleObj>
                </mc:Choice>
                <mc:Fallback>
                  <p:oleObj name="Формула" r:id="rId6" imgW="787058" imgH="393529" progId="Equation.3">
                    <p:embed/>
                    <p:pic>
                      <p:nvPicPr>
                        <p:cNvPr id="0" name="Picture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5075" y="3917950"/>
                          <a:ext cx="1689100" cy="844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Скругленный прямоугольник 7"/>
          <p:cNvSpPr/>
          <p:nvPr/>
        </p:nvSpPr>
        <p:spPr>
          <a:xfrm>
            <a:off x="171450" y="762000"/>
            <a:ext cx="8801100" cy="31115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tolqınlarınıń</a:t>
            </a:r>
            <a:r>
              <a:rPr lang="en-US" sz="2200" b="1" dirty="0" smtClean="0">
                <a:solidFill>
                  <a:prstClr val="black"/>
                </a:solidFill>
              </a:rPr>
              <a:t>, </a:t>
            </a:r>
            <a:r>
              <a:rPr lang="en-US" sz="2200" b="1" dirty="0" err="1" smtClean="0">
                <a:solidFill>
                  <a:prstClr val="black"/>
                </a:solidFill>
              </a:rPr>
              <a:t>ortalıq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atomları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elektronları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menen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ózara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tásirlesiwinde</a:t>
            </a:r>
            <a:r>
              <a:rPr lang="en-US" sz="2200" b="1" dirty="0" smtClean="0">
                <a:solidFill>
                  <a:prstClr val="black"/>
                </a:solidFill>
              </a:rPr>
              <a:t>, </a:t>
            </a:r>
            <a:r>
              <a:rPr lang="en-US" sz="2200" b="1" dirty="0" err="1" smtClean="0">
                <a:solidFill>
                  <a:prstClr val="black"/>
                </a:solidFill>
              </a:rPr>
              <a:t>elektronlar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terbelmeli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háreketke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kelip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shıǵaradı</a:t>
            </a:r>
            <a:r>
              <a:rPr lang="en-US" sz="2200" b="1" dirty="0" smtClean="0">
                <a:solidFill>
                  <a:prstClr val="black"/>
                </a:solidFill>
              </a:rPr>
              <a:t>. </a:t>
            </a:r>
            <a:r>
              <a:rPr lang="en-US" sz="2200" b="1" dirty="0" err="1" smtClean="0">
                <a:solidFill>
                  <a:prstClr val="black"/>
                </a:solidFill>
              </a:rPr>
              <a:t>Tábiyiy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nurlarda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terbelislerdiń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bárshe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baǵıtları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teń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itimallı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bolǵanlıǵı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ushın</a:t>
            </a:r>
            <a:r>
              <a:rPr lang="en-US" sz="2200" b="1" dirty="0" smtClean="0">
                <a:solidFill>
                  <a:prstClr val="black"/>
                </a:solidFill>
              </a:rPr>
              <a:t>, </a:t>
            </a:r>
            <a:r>
              <a:rPr lang="en-US" sz="2200" b="1" dirty="0" err="1" smtClean="0">
                <a:solidFill>
                  <a:prstClr val="black"/>
                </a:solidFill>
              </a:rPr>
              <a:t>atomlar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shıǵarıp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atırǵan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bárshe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baǵıtlarda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shashırawı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múmkin</a:t>
            </a:r>
            <a:r>
              <a:rPr lang="en-US" sz="2200" b="1" dirty="0" smtClean="0">
                <a:solidFill>
                  <a:prstClr val="black"/>
                </a:solidFill>
              </a:rPr>
              <a:t>. </a:t>
            </a:r>
            <a:r>
              <a:rPr lang="en-US" sz="2200" b="1" dirty="0" err="1" smtClean="0">
                <a:solidFill>
                  <a:prstClr val="black"/>
                </a:solidFill>
              </a:rPr>
              <a:t>Egerde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ortalıq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atomları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bir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tegis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bólistirilgen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bolsa</a:t>
            </a:r>
            <a:r>
              <a:rPr lang="en-US" sz="2200" b="1" dirty="0" smtClean="0">
                <a:solidFill>
                  <a:prstClr val="black"/>
                </a:solidFill>
              </a:rPr>
              <a:t>, </a:t>
            </a:r>
            <a:r>
              <a:rPr lang="en-US" sz="2200" b="1" dirty="0" err="1" smtClean="0">
                <a:solidFill>
                  <a:prstClr val="black"/>
                </a:solidFill>
              </a:rPr>
              <a:t>shashıraǵan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nurlar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kogerent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boladı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hám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interferenciya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sebepli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bir-birin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joqqa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shıǵaradı</a:t>
            </a:r>
            <a:r>
              <a:rPr lang="en-US" sz="2200" b="1" dirty="0" smtClean="0">
                <a:solidFill>
                  <a:prstClr val="black"/>
                </a:solidFill>
              </a:rPr>
              <a:t>. </a:t>
            </a:r>
            <a:r>
              <a:rPr lang="en-US" sz="2200" b="1" dirty="0" err="1" smtClean="0">
                <a:solidFill>
                  <a:prstClr val="black"/>
                </a:solidFill>
              </a:rPr>
              <a:t>Bul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halda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ortalıq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optikalıq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jaqtan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bir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tekli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bolıp</a:t>
            </a:r>
            <a:r>
              <a:rPr lang="en-US" sz="2200" b="1" dirty="0" smtClean="0">
                <a:solidFill>
                  <a:prstClr val="black"/>
                </a:solidFill>
              </a:rPr>
              <a:t>, </a:t>
            </a:r>
            <a:r>
              <a:rPr lang="en-US" sz="2200" b="1" dirty="0" err="1" smtClean="0">
                <a:solidFill>
                  <a:prstClr val="black"/>
                </a:solidFill>
              </a:rPr>
              <a:t>nurlardı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shashpaydı</a:t>
            </a:r>
            <a:r>
              <a:rPr lang="en-US" sz="2200" b="1" dirty="0" smtClean="0">
                <a:solidFill>
                  <a:prstClr val="black"/>
                </a:solidFill>
              </a:rPr>
              <a:t>.</a:t>
            </a:r>
            <a:endParaRPr lang="ru-RU" sz="2200" b="1" dirty="0" smtClean="0">
              <a:solidFill>
                <a:prstClr val="black"/>
              </a:solidFill>
            </a:endParaRPr>
          </a:p>
          <a:p>
            <a:pPr algn="ctr"/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1" name="Стрелка вправо 10"/>
          <p:cNvSpPr/>
          <p:nvPr/>
        </p:nvSpPr>
        <p:spPr>
          <a:xfrm>
            <a:off x="5638800" y="4184650"/>
            <a:ext cx="444500" cy="3556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350000" y="3962400"/>
            <a:ext cx="2533650" cy="75565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Reley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nızamı</a:t>
            </a:r>
            <a:endParaRPr lang="ru-RU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3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14612" y="500042"/>
            <a:ext cx="6019800" cy="264320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54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Optika</a:t>
            </a:r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. </a:t>
            </a:r>
            <a:r>
              <a:rPr lang="en-US" sz="54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kVAnt</a:t>
            </a:r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54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mexanikas</a:t>
            </a:r>
            <a:r>
              <a:rPr lang="en-US" sz="5400" b="1" dirty="0" err="1" smtClean="0">
                <a:solidFill>
                  <a:schemeClr val="tx1"/>
                </a:solidFill>
              </a:rPr>
              <a:t>Í</a:t>
            </a:r>
            <a:r>
              <a:rPr lang="en-US" sz="54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n</a:t>
            </a:r>
            <a:r>
              <a:rPr lang="en-US" sz="5400" b="1" dirty="0" err="1" smtClean="0">
                <a:solidFill>
                  <a:schemeClr val="tx1"/>
                </a:solidFill>
              </a:rPr>
              <a:t>ÍŃ</a:t>
            </a:r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54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TIYKARlar</a:t>
            </a:r>
            <a:r>
              <a:rPr lang="en-US" sz="5400" b="1" dirty="0" err="1" smtClean="0">
                <a:solidFill>
                  <a:schemeClr val="tx1"/>
                </a:solidFill>
              </a:rPr>
              <a:t>Í</a:t>
            </a:r>
            <a:endParaRPr lang="ru-RU" sz="54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143512"/>
            <a:ext cx="6400800" cy="118108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Qaraqalpaq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tiline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awdarmala</a:t>
            </a:r>
            <a:r>
              <a:rPr lang="en-US" sz="2800" b="1" dirty="0" err="1" smtClean="0">
                <a:solidFill>
                  <a:schemeClr val="tx1"/>
                </a:solidFill>
              </a:rPr>
              <a:t>ǵan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2699792" y="3352800"/>
            <a:ext cx="6048672" cy="79058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8 – </a:t>
            </a:r>
            <a:r>
              <a:rPr lang="en-US" sz="4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lekciya</a:t>
            </a:r>
            <a:r>
              <a:rPr lang="ru-RU" sz="40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 </a:t>
            </a:r>
            <a:r>
              <a:rPr lang="en-US" sz="4000" b="1" dirty="0" err="1"/>
              <a:t>Jaqt</a:t>
            </a:r>
            <a:r>
              <a:rPr lang="ru-RU" sz="4000" b="1" dirty="0"/>
              <a:t>ı</a:t>
            </a:r>
            <a:r>
              <a:rPr lang="en-US" sz="4000" b="1" dirty="0"/>
              <a:t>l</a:t>
            </a:r>
            <a:r>
              <a:rPr lang="ru-RU" sz="4000" b="1" dirty="0"/>
              <a:t>ı</a:t>
            </a:r>
            <a:r>
              <a:rPr lang="en-US" sz="4000" b="1" dirty="0"/>
              <a:t>q </a:t>
            </a:r>
            <a:r>
              <a:rPr lang="en-US" sz="4000" b="1" dirty="0" err="1"/>
              <a:t>dispersiyas</a:t>
            </a:r>
            <a:r>
              <a:rPr lang="ru-RU" sz="4000" b="1" dirty="0"/>
              <a:t>ı </a:t>
            </a:r>
            <a:r>
              <a:rPr lang="en-US" sz="4000" b="1" dirty="0"/>
              <a:t>h</a:t>
            </a:r>
            <a:r>
              <a:rPr lang="ru-RU" sz="4000" b="1" dirty="0"/>
              <a:t>á</a:t>
            </a:r>
            <a:r>
              <a:rPr lang="en-US" sz="4000" b="1" dirty="0"/>
              <a:t>m </a:t>
            </a:r>
            <a:r>
              <a:rPr lang="en-US" sz="4000" b="1" dirty="0" err="1"/>
              <a:t>polyarlan</a:t>
            </a:r>
            <a:r>
              <a:rPr lang="ru-RU" sz="4000" b="1" dirty="0"/>
              <a:t>ı</a:t>
            </a:r>
            <a:r>
              <a:rPr lang="en-US" sz="4000" b="1" dirty="0"/>
              <a:t>w</a:t>
            </a:r>
            <a:r>
              <a:rPr lang="ru-RU" sz="4000" b="1" dirty="0"/>
              <a:t>ı.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285992"/>
            <a:ext cx="1905000" cy="12144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TÁBIYIY HÁM </a:t>
            </a:r>
            <a:r>
              <a:rPr lang="uz-Latn-UZ" b="1" dirty="0" smtClean="0"/>
              <a:t>ANÍQ</a:t>
            </a:r>
            <a:r>
              <a:rPr lang="en-US" b="1" dirty="0" smtClean="0"/>
              <a:t> </a:t>
            </a:r>
            <a:r>
              <a:rPr lang="uz-Cyrl-UZ" b="1" dirty="0" smtClean="0"/>
              <a:t>PÁNLER</a:t>
            </a:r>
            <a:endParaRPr lang="en-US" b="1" dirty="0" smtClean="0"/>
          </a:p>
          <a:p>
            <a:pPr algn="ctr"/>
            <a:r>
              <a:rPr lang="en-US" b="1" dirty="0" smtClean="0"/>
              <a:t>KAFEDRASÍ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714348" y="5857892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uz-Latn-UZ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87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85720" y="500063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58"/>
          <p:cNvSpPr>
            <a:spLocks noChangeShapeType="1"/>
          </p:cNvSpPr>
          <p:nvPr/>
        </p:nvSpPr>
        <p:spPr bwMode="auto">
          <a:xfrm flipH="1">
            <a:off x="4734889" y="2348131"/>
            <a:ext cx="110172" cy="9150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26" name="Line 59"/>
          <p:cNvSpPr>
            <a:spLocks noChangeShapeType="1"/>
          </p:cNvSpPr>
          <p:nvPr/>
        </p:nvSpPr>
        <p:spPr bwMode="auto">
          <a:xfrm flipH="1">
            <a:off x="4396862" y="2210331"/>
            <a:ext cx="274178" cy="22930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27" name="Line 60"/>
          <p:cNvSpPr>
            <a:spLocks noChangeShapeType="1"/>
          </p:cNvSpPr>
          <p:nvPr/>
        </p:nvSpPr>
        <p:spPr bwMode="auto">
          <a:xfrm flipH="1">
            <a:off x="4087630" y="2299686"/>
            <a:ext cx="155242" cy="13887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28" name="Line 61"/>
          <p:cNvSpPr>
            <a:spLocks noChangeShapeType="1"/>
          </p:cNvSpPr>
          <p:nvPr/>
        </p:nvSpPr>
        <p:spPr bwMode="auto">
          <a:xfrm flipH="1">
            <a:off x="4229100" y="2213561"/>
            <a:ext cx="274178" cy="22930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5" name="Line 62"/>
          <p:cNvSpPr>
            <a:spLocks noChangeShapeType="1"/>
          </p:cNvSpPr>
          <p:nvPr/>
        </p:nvSpPr>
        <p:spPr bwMode="auto">
          <a:xfrm flipH="1">
            <a:off x="4580899" y="2281384"/>
            <a:ext cx="187793" cy="156101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6" name="Line 53"/>
          <p:cNvSpPr>
            <a:spLocks noChangeShapeType="1"/>
          </p:cNvSpPr>
          <p:nvPr/>
        </p:nvSpPr>
        <p:spPr bwMode="auto">
          <a:xfrm>
            <a:off x="4086377" y="2446098"/>
            <a:ext cx="0" cy="51998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7" name="Line 54"/>
          <p:cNvSpPr>
            <a:spLocks noChangeShapeType="1"/>
          </p:cNvSpPr>
          <p:nvPr/>
        </p:nvSpPr>
        <p:spPr bwMode="auto">
          <a:xfrm>
            <a:off x="4237864" y="2441792"/>
            <a:ext cx="0" cy="80526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8" name="Line 55"/>
          <p:cNvSpPr>
            <a:spLocks noChangeShapeType="1"/>
          </p:cNvSpPr>
          <p:nvPr/>
        </p:nvSpPr>
        <p:spPr bwMode="auto">
          <a:xfrm>
            <a:off x="4400618" y="2445022"/>
            <a:ext cx="1252" cy="96029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9" name="Line 56"/>
          <p:cNvSpPr>
            <a:spLocks noChangeShapeType="1"/>
          </p:cNvSpPr>
          <p:nvPr/>
        </p:nvSpPr>
        <p:spPr bwMode="auto">
          <a:xfrm flipH="1">
            <a:off x="4584655" y="2442869"/>
            <a:ext cx="3756" cy="76005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0" name="Line 57"/>
          <p:cNvSpPr>
            <a:spLocks noChangeShapeType="1"/>
          </p:cNvSpPr>
          <p:nvPr/>
        </p:nvSpPr>
        <p:spPr bwMode="auto">
          <a:xfrm>
            <a:off x="4731134" y="2432103"/>
            <a:ext cx="0" cy="5081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1" name="Line 26"/>
          <p:cNvSpPr>
            <a:spLocks noChangeShapeType="1"/>
          </p:cNvSpPr>
          <p:nvPr/>
        </p:nvSpPr>
        <p:spPr bwMode="auto">
          <a:xfrm flipH="1">
            <a:off x="2987162" y="2442869"/>
            <a:ext cx="274178" cy="22930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2" name="Freeform 42"/>
          <p:cNvSpPr>
            <a:spLocks/>
          </p:cNvSpPr>
          <p:nvPr/>
        </p:nvSpPr>
        <p:spPr bwMode="auto">
          <a:xfrm>
            <a:off x="2863219" y="2447175"/>
            <a:ext cx="191549" cy="167944"/>
          </a:xfrm>
          <a:custGeom>
            <a:avLst/>
            <a:gdLst/>
            <a:ahLst/>
            <a:cxnLst>
              <a:cxn ang="0">
                <a:pos x="187" y="0"/>
              </a:cxn>
              <a:cxn ang="0">
                <a:pos x="136" y="51"/>
              </a:cxn>
              <a:cxn ang="0">
                <a:pos x="0" y="185"/>
              </a:cxn>
            </a:cxnLst>
            <a:rect l="0" t="0" r="r" b="b"/>
            <a:pathLst>
              <a:path w="187" h="185">
                <a:moveTo>
                  <a:pt x="187" y="0"/>
                </a:moveTo>
                <a:lnTo>
                  <a:pt x="136" y="51"/>
                </a:lnTo>
                <a:lnTo>
                  <a:pt x="0" y="185"/>
                </a:lnTo>
              </a:path>
            </a:pathLst>
          </a:cu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3" name="Freeform 43"/>
          <p:cNvSpPr>
            <a:spLocks/>
          </p:cNvSpPr>
          <p:nvPr/>
        </p:nvSpPr>
        <p:spPr bwMode="auto">
          <a:xfrm>
            <a:off x="3228789" y="2447175"/>
            <a:ext cx="226603" cy="197011"/>
          </a:xfrm>
          <a:custGeom>
            <a:avLst/>
            <a:gdLst/>
            <a:ahLst/>
            <a:cxnLst>
              <a:cxn ang="0">
                <a:pos x="187" y="0"/>
              </a:cxn>
              <a:cxn ang="0">
                <a:pos x="136" y="51"/>
              </a:cxn>
              <a:cxn ang="0">
                <a:pos x="0" y="185"/>
              </a:cxn>
            </a:cxnLst>
            <a:rect l="0" t="0" r="r" b="b"/>
            <a:pathLst>
              <a:path w="187" h="185">
                <a:moveTo>
                  <a:pt x="187" y="0"/>
                </a:moveTo>
                <a:lnTo>
                  <a:pt x="136" y="51"/>
                </a:lnTo>
                <a:lnTo>
                  <a:pt x="0" y="185"/>
                </a:lnTo>
              </a:path>
            </a:pathLst>
          </a:cu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4" name="Freeform 44"/>
          <p:cNvSpPr>
            <a:spLocks/>
          </p:cNvSpPr>
          <p:nvPr/>
        </p:nvSpPr>
        <p:spPr bwMode="auto">
          <a:xfrm>
            <a:off x="3558053" y="2450404"/>
            <a:ext cx="106416" cy="86125"/>
          </a:xfrm>
          <a:custGeom>
            <a:avLst/>
            <a:gdLst/>
            <a:ahLst/>
            <a:cxnLst>
              <a:cxn ang="0">
                <a:pos x="187" y="0"/>
              </a:cxn>
              <a:cxn ang="0">
                <a:pos x="136" y="51"/>
              </a:cxn>
              <a:cxn ang="0">
                <a:pos x="0" y="185"/>
              </a:cxn>
            </a:cxnLst>
            <a:rect l="0" t="0" r="r" b="b"/>
            <a:pathLst>
              <a:path w="187" h="185">
                <a:moveTo>
                  <a:pt x="187" y="0"/>
                </a:moveTo>
                <a:lnTo>
                  <a:pt x="136" y="51"/>
                </a:lnTo>
                <a:lnTo>
                  <a:pt x="0" y="185"/>
                </a:lnTo>
              </a:path>
            </a:pathLst>
          </a:cu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5" name="Freeform 45"/>
          <p:cNvSpPr>
            <a:spLocks/>
          </p:cNvSpPr>
          <p:nvPr/>
        </p:nvSpPr>
        <p:spPr bwMode="auto">
          <a:xfrm>
            <a:off x="2759306" y="2442869"/>
            <a:ext cx="91393" cy="76436"/>
          </a:xfrm>
          <a:custGeom>
            <a:avLst/>
            <a:gdLst/>
            <a:ahLst/>
            <a:cxnLst>
              <a:cxn ang="0">
                <a:pos x="187" y="0"/>
              </a:cxn>
              <a:cxn ang="0">
                <a:pos x="136" y="51"/>
              </a:cxn>
              <a:cxn ang="0">
                <a:pos x="0" y="185"/>
              </a:cxn>
            </a:cxnLst>
            <a:rect l="0" t="0" r="r" b="b"/>
            <a:pathLst>
              <a:path w="187" h="185">
                <a:moveTo>
                  <a:pt x="187" y="0"/>
                </a:moveTo>
                <a:lnTo>
                  <a:pt x="136" y="51"/>
                </a:lnTo>
                <a:lnTo>
                  <a:pt x="0" y="185"/>
                </a:lnTo>
              </a:path>
            </a:pathLst>
          </a:cu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6" name="Line 46"/>
          <p:cNvSpPr>
            <a:spLocks noChangeShapeType="1"/>
          </p:cNvSpPr>
          <p:nvPr/>
        </p:nvSpPr>
        <p:spPr bwMode="auto">
          <a:xfrm flipV="1">
            <a:off x="2846943" y="2112364"/>
            <a:ext cx="0" cy="32296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7" name="Line 47"/>
          <p:cNvSpPr>
            <a:spLocks noChangeShapeType="1"/>
          </p:cNvSpPr>
          <p:nvPr/>
        </p:nvSpPr>
        <p:spPr bwMode="auto">
          <a:xfrm flipV="1">
            <a:off x="3658209" y="2112364"/>
            <a:ext cx="0" cy="33481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8" name="Line 48"/>
          <p:cNvSpPr>
            <a:spLocks noChangeShapeType="1"/>
          </p:cNvSpPr>
          <p:nvPr/>
        </p:nvSpPr>
        <p:spPr bwMode="auto">
          <a:xfrm flipV="1">
            <a:off x="3052263" y="1697888"/>
            <a:ext cx="0" cy="74713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9" name="Line 49"/>
          <p:cNvSpPr>
            <a:spLocks noChangeShapeType="1"/>
          </p:cNvSpPr>
          <p:nvPr/>
        </p:nvSpPr>
        <p:spPr bwMode="auto">
          <a:xfrm flipV="1">
            <a:off x="3456645" y="1695734"/>
            <a:ext cx="0" cy="74498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0" name="Line 50"/>
          <p:cNvSpPr>
            <a:spLocks noChangeShapeType="1"/>
          </p:cNvSpPr>
          <p:nvPr/>
        </p:nvSpPr>
        <p:spPr bwMode="auto">
          <a:xfrm flipV="1">
            <a:off x="3260088" y="1495494"/>
            <a:ext cx="0" cy="94952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1" name="Line 40"/>
          <p:cNvSpPr>
            <a:spLocks noChangeShapeType="1"/>
          </p:cNvSpPr>
          <p:nvPr/>
        </p:nvSpPr>
        <p:spPr bwMode="auto">
          <a:xfrm flipH="1">
            <a:off x="2461341" y="2354591"/>
            <a:ext cx="100156" cy="8504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2" name="Freeform 24"/>
          <p:cNvSpPr>
            <a:spLocks/>
          </p:cNvSpPr>
          <p:nvPr/>
        </p:nvSpPr>
        <p:spPr bwMode="auto">
          <a:xfrm>
            <a:off x="915179" y="2445022"/>
            <a:ext cx="234115" cy="199164"/>
          </a:xfrm>
          <a:custGeom>
            <a:avLst/>
            <a:gdLst/>
            <a:ahLst/>
            <a:cxnLst>
              <a:cxn ang="0">
                <a:pos x="187" y="0"/>
              </a:cxn>
              <a:cxn ang="0">
                <a:pos x="136" y="51"/>
              </a:cxn>
              <a:cxn ang="0">
                <a:pos x="0" y="185"/>
              </a:cxn>
            </a:cxnLst>
            <a:rect l="0" t="0" r="r" b="b"/>
            <a:pathLst>
              <a:path w="187" h="185">
                <a:moveTo>
                  <a:pt x="187" y="0"/>
                </a:moveTo>
                <a:lnTo>
                  <a:pt x="136" y="51"/>
                </a:lnTo>
                <a:lnTo>
                  <a:pt x="0" y="185"/>
                </a:lnTo>
              </a:path>
            </a:pathLst>
          </a:cu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 flipH="1">
            <a:off x="2123314" y="2210331"/>
            <a:ext cx="274178" cy="22930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4" name="Line 30"/>
          <p:cNvSpPr>
            <a:spLocks noChangeShapeType="1"/>
          </p:cNvSpPr>
          <p:nvPr/>
        </p:nvSpPr>
        <p:spPr bwMode="auto">
          <a:xfrm flipH="1">
            <a:off x="1189356" y="2443945"/>
            <a:ext cx="140219" cy="115193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5" name="Line 31"/>
          <p:cNvSpPr>
            <a:spLocks noChangeShapeType="1"/>
          </p:cNvSpPr>
          <p:nvPr/>
        </p:nvSpPr>
        <p:spPr bwMode="auto">
          <a:xfrm flipH="1">
            <a:off x="1814081" y="2299686"/>
            <a:ext cx="155242" cy="138877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6" name="Line 32"/>
          <p:cNvSpPr>
            <a:spLocks noChangeShapeType="1"/>
          </p:cNvSpPr>
          <p:nvPr/>
        </p:nvSpPr>
        <p:spPr bwMode="auto">
          <a:xfrm flipH="1">
            <a:off x="1955552" y="2213561"/>
            <a:ext cx="274178" cy="229308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>
            <a:off x="2319871" y="2295379"/>
            <a:ext cx="172770" cy="146413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8" name="Freeform 29"/>
          <p:cNvSpPr>
            <a:spLocks/>
          </p:cNvSpPr>
          <p:nvPr/>
        </p:nvSpPr>
        <p:spPr bwMode="auto">
          <a:xfrm>
            <a:off x="704850" y="2127436"/>
            <a:ext cx="4267910" cy="597493"/>
          </a:xfrm>
          <a:custGeom>
            <a:avLst/>
            <a:gdLst/>
            <a:ahLst/>
            <a:cxnLst>
              <a:cxn ang="0">
                <a:pos x="0" y="501"/>
              </a:cxn>
              <a:cxn ang="0">
                <a:pos x="675" y="297"/>
              </a:cxn>
              <a:cxn ang="0">
                <a:pos x="1354" y="78"/>
              </a:cxn>
              <a:cxn ang="0">
                <a:pos x="1577" y="284"/>
              </a:cxn>
              <a:cxn ang="0">
                <a:pos x="1813" y="512"/>
              </a:cxn>
              <a:cxn ang="0">
                <a:pos x="2493" y="300"/>
              </a:cxn>
              <a:cxn ang="0">
                <a:pos x="3162" y="72"/>
              </a:cxn>
              <a:cxn ang="0">
                <a:pos x="3409" y="292"/>
              </a:cxn>
            </a:cxnLst>
            <a:rect l="0" t="0" r="r" b="b"/>
            <a:pathLst>
              <a:path w="3409" h="555">
                <a:moveTo>
                  <a:pt x="0" y="501"/>
                </a:moveTo>
                <a:cubicBezTo>
                  <a:pt x="116" y="552"/>
                  <a:pt x="456" y="387"/>
                  <a:pt x="675" y="297"/>
                </a:cubicBezTo>
                <a:cubicBezTo>
                  <a:pt x="894" y="207"/>
                  <a:pt x="1231" y="0"/>
                  <a:pt x="1354" y="78"/>
                </a:cubicBezTo>
                <a:cubicBezTo>
                  <a:pt x="1477" y="156"/>
                  <a:pt x="1561" y="271"/>
                  <a:pt x="1577" y="284"/>
                </a:cubicBezTo>
                <a:cubicBezTo>
                  <a:pt x="1593" y="297"/>
                  <a:pt x="1660" y="469"/>
                  <a:pt x="1813" y="512"/>
                </a:cubicBezTo>
                <a:cubicBezTo>
                  <a:pt x="1966" y="555"/>
                  <a:pt x="2268" y="406"/>
                  <a:pt x="2493" y="300"/>
                </a:cubicBezTo>
                <a:cubicBezTo>
                  <a:pt x="2718" y="194"/>
                  <a:pt x="3021" y="17"/>
                  <a:pt x="3162" y="72"/>
                </a:cubicBezTo>
                <a:cubicBezTo>
                  <a:pt x="3303" y="127"/>
                  <a:pt x="3358" y="246"/>
                  <a:pt x="3409" y="292"/>
                </a:cubicBezTo>
              </a:path>
            </a:pathLst>
          </a:custGeom>
          <a:noFill/>
          <a:ln w="57150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9" name="Line 13"/>
          <p:cNvSpPr>
            <a:spLocks noChangeShapeType="1"/>
          </p:cNvSpPr>
          <p:nvPr/>
        </p:nvSpPr>
        <p:spPr bwMode="auto">
          <a:xfrm flipV="1">
            <a:off x="976524" y="1292023"/>
            <a:ext cx="0" cy="1136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0" name="Line 14"/>
          <p:cNvSpPr>
            <a:spLocks noChangeShapeType="1"/>
          </p:cNvSpPr>
          <p:nvPr/>
        </p:nvSpPr>
        <p:spPr bwMode="auto">
          <a:xfrm flipH="1">
            <a:off x="120188" y="2433179"/>
            <a:ext cx="861344" cy="7191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1" name="Line 15"/>
          <p:cNvSpPr>
            <a:spLocks noChangeShapeType="1"/>
          </p:cNvSpPr>
          <p:nvPr/>
        </p:nvSpPr>
        <p:spPr bwMode="auto">
          <a:xfrm>
            <a:off x="976524" y="2441792"/>
            <a:ext cx="459717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2" name="Freeform 17"/>
          <p:cNvSpPr>
            <a:spLocks/>
          </p:cNvSpPr>
          <p:nvPr/>
        </p:nvSpPr>
        <p:spPr bwMode="auto">
          <a:xfrm>
            <a:off x="980280" y="1468579"/>
            <a:ext cx="3992480" cy="196042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5" y="912"/>
              </a:cxn>
              <a:cxn ang="0">
                <a:pos x="911" y="1821"/>
              </a:cxn>
              <a:cxn ang="0">
                <a:pos x="1368" y="909"/>
              </a:cxn>
              <a:cxn ang="0">
                <a:pos x="1818" y="6"/>
              </a:cxn>
              <a:cxn ang="0">
                <a:pos x="2273" y="902"/>
              </a:cxn>
              <a:cxn ang="0">
                <a:pos x="2730" y="1818"/>
              </a:cxn>
              <a:cxn ang="0">
                <a:pos x="3189" y="904"/>
              </a:cxn>
            </a:cxnLst>
            <a:rect l="0" t="0" r="r" b="b"/>
            <a:pathLst>
              <a:path w="3189" h="1821">
                <a:moveTo>
                  <a:pt x="0" y="0"/>
                </a:moveTo>
                <a:cubicBezTo>
                  <a:pt x="152" y="0"/>
                  <a:pt x="337" y="582"/>
                  <a:pt x="455" y="912"/>
                </a:cubicBezTo>
                <a:cubicBezTo>
                  <a:pt x="573" y="1242"/>
                  <a:pt x="759" y="1821"/>
                  <a:pt x="911" y="1821"/>
                </a:cubicBezTo>
                <a:cubicBezTo>
                  <a:pt x="1063" y="1821"/>
                  <a:pt x="1259" y="1224"/>
                  <a:pt x="1368" y="909"/>
                </a:cubicBezTo>
                <a:cubicBezTo>
                  <a:pt x="1477" y="594"/>
                  <a:pt x="1667" y="6"/>
                  <a:pt x="1818" y="6"/>
                </a:cubicBezTo>
                <a:cubicBezTo>
                  <a:pt x="1969" y="6"/>
                  <a:pt x="2143" y="564"/>
                  <a:pt x="2273" y="902"/>
                </a:cubicBezTo>
                <a:cubicBezTo>
                  <a:pt x="2403" y="1240"/>
                  <a:pt x="2610" y="1820"/>
                  <a:pt x="2730" y="1818"/>
                </a:cubicBezTo>
                <a:cubicBezTo>
                  <a:pt x="2850" y="1816"/>
                  <a:pt x="3126" y="1126"/>
                  <a:pt x="3189" y="904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3" name="Line 34"/>
          <p:cNvSpPr>
            <a:spLocks noChangeShapeType="1"/>
          </p:cNvSpPr>
          <p:nvPr/>
        </p:nvSpPr>
        <p:spPr bwMode="auto">
          <a:xfrm flipV="1">
            <a:off x="1141782" y="1623604"/>
            <a:ext cx="0" cy="8181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4" name="Line 35"/>
          <p:cNvSpPr>
            <a:spLocks noChangeShapeType="1"/>
          </p:cNvSpPr>
          <p:nvPr/>
        </p:nvSpPr>
        <p:spPr bwMode="auto">
          <a:xfrm flipV="1">
            <a:off x="1324567" y="1972411"/>
            <a:ext cx="0" cy="47153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>
              <a:solidFill>
                <a:prstClr val="black"/>
              </a:solidFill>
            </a:endParaRP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1812829" y="2440716"/>
            <a:ext cx="644757" cy="973213"/>
            <a:chOff x="1724" y="3059"/>
            <a:chExt cx="515" cy="904"/>
          </a:xfrm>
        </p:grpSpPr>
        <p:sp>
          <p:nvSpPr>
            <p:cNvPr id="66" name="Line 36"/>
            <p:cNvSpPr>
              <a:spLocks noChangeShapeType="1"/>
            </p:cNvSpPr>
            <p:nvPr/>
          </p:nvSpPr>
          <p:spPr bwMode="auto">
            <a:xfrm>
              <a:off x="1724" y="3072"/>
              <a:ext cx="0" cy="52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67" name="Line 37"/>
            <p:cNvSpPr>
              <a:spLocks noChangeShapeType="1"/>
            </p:cNvSpPr>
            <p:nvPr/>
          </p:nvSpPr>
          <p:spPr bwMode="auto">
            <a:xfrm>
              <a:off x="1845" y="3068"/>
              <a:ext cx="0" cy="77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68" name="Line 38"/>
            <p:cNvSpPr>
              <a:spLocks noChangeShapeType="1"/>
            </p:cNvSpPr>
            <p:nvPr/>
          </p:nvSpPr>
          <p:spPr bwMode="auto">
            <a:xfrm>
              <a:off x="1975" y="3071"/>
              <a:ext cx="1" cy="8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69" name="Line 39"/>
            <p:cNvSpPr>
              <a:spLocks noChangeShapeType="1"/>
            </p:cNvSpPr>
            <p:nvPr/>
          </p:nvSpPr>
          <p:spPr bwMode="auto">
            <a:xfrm>
              <a:off x="2129" y="3069"/>
              <a:ext cx="0" cy="72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70" name="Line 41"/>
            <p:cNvSpPr>
              <a:spLocks noChangeShapeType="1"/>
            </p:cNvSpPr>
            <p:nvPr/>
          </p:nvSpPr>
          <p:spPr bwMode="auto">
            <a:xfrm>
              <a:off x="2239" y="3059"/>
              <a:ext cx="0" cy="4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71" name="Object 64"/>
          <p:cNvGraphicFramePr>
            <a:graphicFrameLocks noChangeAspect="1"/>
          </p:cNvGraphicFramePr>
          <p:nvPr/>
        </p:nvGraphicFramePr>
        <p:xfrm>
          <a:off x="512050" y="1241425"/>
          <a:ext cx="381846" cy="42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8" name="Формула" r:id="rId4" imgW="152268" imgH="203024" progId="Equation.3">
                  <p:embed/>
                </p:oleObj>
              </mc:Choice>
              <mc:Fallback>
                <p:oleObj name="Формула" r:id="rId4" imgW="152268" imgH="203024" progId="Equation.3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050" y="1241425"/>
                        <a:ext cx="381846" cy="4284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65"/>
          <p:cNvGraphicFramePr>
            <a:graphicFrameLocks noChangeAspect="1"/>
          </p:cNvGraphicFramePr>
          <p:nvPr/>
        </p:nvGraphicFramePr>
        <p:xfrm>
          <a:off x="0" y="2559138"/>
          <a:ext cx="445696" cy="42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9" name="Формула" r:id="rId6" imgW="177569" imgH="202936" progId="Equation.3">
                  <p:embed/>
                </p:oleObj>
              </mc:Choice>
              <mc:Fallback>
                <p:oleObj name="Формула" r:id="rId6" imgW="177569" imgH="202936" progId="Equation.3">
                  <p:embed/>
                  <p:pic>
                    <p:nvPicPr>
                      <p:cNvPr id="0" name="Picture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559138"/>
                        <a:ext cx="445696" cy="4284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66"/>
          <p:cNvGraphicFramePr>
            <a:graphicFrameLocks noChangeAspect="1"/>
          </p:cNvGraphicFramePr>
          <p:nvPr/>
        </p:nvGraphicFramePr>
        <p:xfrm>
          <a:off x="5288253" y="1972411"/>
          <a:ext cx="350547" cy="911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0" name="Формула" r:id="rId8" imgW="139639" imgH="431613" progId="Equation.3">
                  <p:embed/>
                </p:oleObj>
              </mc:Choice>
              <mc:Fallback>
                <p:oleObj name="Формула" r:id="rId8" imgW="139639" imgH="431613" progId="Equation.3">
                  <p:embed/>
                  <p:pic>
                    <p:nvPicPr>
                      <p:cNvPr id="0" name="Picture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8253" y="1972411"/>
                        <a:ext cx="350547" cy="9118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74" name="Скругленный прямоугольник 73"/>
          <p:cNvSpPr/>
          <p:nvPr/>
        </p:nvSpPr>
        <p:spPr>
          <a:xfrm>
            <a:off x="533400" y="152400"/>
            <a:ext cx="8001000" cy="8382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nurınıń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polyarlanıwı</a:t>
            </a:r>
            <a:endParaRPr lang="ru-RU" sz="3200" b="1" dirty="0">
              <a:solidFill>
                <a:prstClr val="black"/>
              </a:solidFill>
            </a:endParaRPr>
          </a:p>
        </p:txBody>
      </p:sp>
      <p:graphicFrame>
        <p:nvGraphicFramePr>
          <p:cNvPr id="79" name="Объект 78"/>
          <p:cNvGraphicFramePr>
            <a:graphicFrameLocks noChangeAspect="1"/>
          </p:cNvGraphicFramePr>
          <p:nvPr/>
        </p:nvGraphicFramePr>
        <p:xfrm>
          <a:off x="5943600" y="1371600"/>
          <a:ext cx="2490321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1" name="Формула" r:id="rId10" imgW="748975" imgH="215806" progId="Equation.3">
                  <p:embed/>
                </p:oleObj>
              </mc:Choice>
              <mc:Fallback>
                <p:oleObj name="Формула" r:id="rId10" imgW="748975" imgH="215806" progId="Equation.3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371600"/>
                        <a:ext cx="2490321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Скругленный прямоугольник 79"/>
          <p:cNvSpPr/>
          <p:nvPr/>
        </p:nvSpPr>
        <p:spPr>
          <a:xfrm>
            <a:off x="228600" y="5105400"/>
            <a:ext cx="8686800" cy="1143000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err="1" smtClean="0">
                <a:solidFill>
                  <a:prstClr val="black"/>
                </a:solidFill>
              </a:rPr>
              <a:t>Jaqtılıqtıń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polyarlanıwı</a:t>
            </a:r>
            <a:r>
              <a:rPr lang="en-US" sz="2400" b="1" i="1" dirty="0" smtClean="0">
                <a:solidFill>
                  <a:prstClr val="black"/>
                </a:solidFill>
              </a:rPr>
              <a:t> – </a:t>
            </a:r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tolqınlarınıń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kóndeleńlik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qásiyeti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kórinetuǵın</a:t>
            </a:r>
            <a:r>
              <a:rPr lang="en-US" sz="2400" b="1" dirty="0" smtClean="0">
                <a:solidFill>
                  <a:prstClr val="black"/>
                </a:solidFill>
              </a:rPr>
              <a:t>, </a:t>
            </a:r>
            <a:r>
              <a:rPr lang="en-US" sz="2400" b="1" dirty="0" err="1" smtClean="0">
                <a:solidFill>
                  <a:prstClr val="black"/>
                </a:solidFill>
              </a:rPr>
              <a:t>tolqın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optikası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hádiyseleri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kompleksi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endParaRPr lang="ru-RU" sz="2400" dirty="0" smtClean="0">
              <a:solidFill>
                <a:prstClr val="black"/>
              </a:solidFill>
            </a:endParaRPr>
          </a:p>
        </p:txBody>
      </p:sp>
      <p:sp>
        <p:nvSpPr>
          <p:cNvPr id="65" name="Скругленный прямоугольник 64"/>
          <p:cNvSpPr/>
          <p:nvPr/>
        </p:nvSpPr>
        <p:spPr>
          <a:xfrm>
            <a:off x="228600" y="3810000"/>
            <a:ext cx="8686800" cy="1143000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Polyarlanıw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nızamlılıqların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ańlatıw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ushın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tek</a:t>
            </a:r>
            <a:r>
              <a:rPr lang="en-US" sz="2400" b="1" dirty="0" smtClean="0">
                <a:solidFill>
                  <a:prstClr val="black"/>
                </a:solidFill>
              </a:rPr>
              <a:t> – </a:t>
            </a:r>
            <a:r>
              <a:rPr lang="en-US" sz="2400" b="1" dirty="0" err="1" smtClean="0">
                <a:solidFill>
                  <a:prstClr val="black"/>
                </a:solidFill>
              </a:rPr>
              <a:t>elektr</a:t>
            </a:r>
            <a:r>
              <a:rPr lang="en-US" sz="2400" b="1" dirty="0" smtClean="0">
                <a:solidFill>
                  <a:prstClr val="black"/>
                </a:solidFill>
              </a:rPr>
              <a:t>   </a:t>
            </a:r>
            <a:r>
              <a:rPr lang="en-US" sz="2400" b="1" dirty="0" err="1" smtClean="0">
                <a:solidFill>
                  <a:prstClr val="black"/>
                </a:solidFill>
              </a:rPr>
              <a:t>maydan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kernewliligi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vektorı</a:t>
            </a:r>
            <a:r>
              <a:rPr lang="en-US" sz="2400" b="1" dirty="0" smtClean="0">
                <a:solidFill>
                  <a:prstClr val="black"/>
                </a:solidFill>
              </a:rPr>
              <a:t>           </a:t>
            </a:r>
            <a:r>
              <a:rPr lang="en-US" sz="2400" b="1" dirty="0" err="1" smtClean="0">
                <a:solidFill>
                  <a:prstClr val="black"/>
                </a:solidFill>
              </a:rPr>
              <a:t>kórip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shıǵıladı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10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363851"/>
              </p:ext>
            </p:extLst>
          </p:nvPr>
        </p:nvGraphicFramePr>
        <p:xfrm>
          <a:off x="4572000" y="4286256"/>
          <a:ext cx="392909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2" name="Формула" r:id="rId12" imgW="165028" imgH="228501" progId="Equation.3">
                  <p:embed/>
                </p:oleObj>
              </mc:Choice>
              <mc:Fallback>
                <p:oleObj name="Формула" r:id="rId12" imgW="165028" imgH="228501" progId="Equation.3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286256"/>
                        <a:ext cx="392909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004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Прямоугольник 132"/>
          <p:cNvSpPr/>
          <p:nvPr/>
        </p:nvSpPr>
        <p:spPr>
          <a:xfrm rot="1988369">
            <a:off x="-548811" y="2210601"/>
            <a:ext cx="8803269" cy="1745617"/>
          </a:xfrm>
          <a:prstGeom prst="rect">
            <a:avLst/>
          </a:prstGeom>
          <a:gradFill flip="none" rotWithShape="1">
            <a:gsLst>
              <a:gs pos="2900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38100">
            <a:solidFill>
              <a:schemeClr val="bg2">
                <a:lumMod val="90000"/>
              </a:schemeClr>
            </a:solidFill>
          </a:ln>
          <a:scene3d>
            <a:camera prst="orthographicFront"/>
            <a:lightRig rig="threePt" dir="t">
              <a:rot lat="0" lon="0" rev="1800000"/>
            </a:lightRig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grpSp>
        <p:nvGrpSpPr>
          <p:cNvPr id="56" name="Группа 55"/>
          <p:cNvGrpSpPr/>
          <p:nvPr/>
        </p:nvGrpSpPr>
        <p:grpSpPr>
          <a:xfrm>
            <a:off x="1905000" y="1447801"/>
            <a:ext cx="1760144" cy="1981199"/>
            <a:chOff x="1135457" y="2058193"/>
            <a:chExt cx="2674544" cy="2704307"/>
          </a:xfrm>
          <a:scene3d>
            <a:camera prst="isometricRightUp"/>
            <a:lightRig rig="threePt" dir="t"/>
          </a:scene3d>
        </p:grpSpPr>
        <p:cxnSp>
          <p:nvCxnSpPr>
            <p:cNvPr id="57" name="Прямая соединительная линия 56"/>
            <p:cNvCxnSpPr/>
            <p:nvPr/>
          </p:nvCxnSpPr>
          <p:spPr>
            <a:xfrm rot="16200000" flipH="1">
              <a:off x="1143000" y="3390900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 rot="10800000" flipH="1">
              <a:off x="1143000" y="3390900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 rot="13505367" flipH="1">
              <a:off x="1135457" y="3428206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 rot="8105367" flipH="1">
              <a:off x="1135457" y="3428206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 rot="16200000" flipH="1">
              <a:off x="1143001" y="3390899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 rot="10800000" flipH="1">
              <a:off x="1143001" y="3390899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rot="13505367" flipH="1">
              <a:off x="1135458" y="3428205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 rot="8105367" flipH="1">
              <a:off x="1135458" y="3428205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Овал 41"/>
          <p:cNvSpPr/>
          <p:nvPr/>
        </p:nvSpPr>
        <p:spPr>
          <a:xfrm>
            <a:off x="-152400" y="152400"/>
            <a:ext cx="1658400" cy="1752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bg2">
                <a:lumMod val="90000"/>
              </a:schemeClr>
            </a:solidFill>
          </a:ln>
          <a:scene3d>
            <a:camera prst="isometricRightUp"/>
            <a:lightRig rig="threePt" dir="t">
              <a:rot lat="0" lon="0" rev="1800000"/>
            </a:lightRig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102" name="Овал 101"/>
          <p:cNvSpPr/>
          <p:nvPr/>
        </p:nvSpPr>
        <p:spPr>
          <a:xfrm>
            <a:off x="3505200" y="2514600"/>
            <a:ext cx="1658400" cy="1828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bg2">
                <a:lumMod val="90000"/>
              </a:schemeClr>
            </a:solidFill>
          </a:ln>
          <a:scene3d>
            <a:camera prst="isometricRightUp"/>
            <a:lightRig rig="threePt" dir="t">
              <a:rot lat="0" lon="0" rev="1800000"/>
            </a:lightRig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3009900" y="2247900"/>
            <a:ext cx="3124200" cy="2362200"/>
          </a:xfrm>
          <a:prstGeom prst="rect">
            <a:avLst/>
          </a:prstGeom>
          <a:solidFill>
            <a:schemeClr val="accent6">
              <a:lumMod val="75000"/>
              <a:alpha val="48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>
              <a:rot lat="0" lon="0" rev="1800000"/>
            </a:lightRig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 rot="5400000">
            <a:off x="3618706" y="3428206"/>
            <a:ext cx="1905000" cy="1588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Овал 122"/>
          <p:cNvSpPr/>
          <p:nvPr/>
        </p:nvSpPr>
        <p:spPr>
          <a:xfrm>
            <a:off x="5181600" y="3657600"/>
            <a:ext cx="1658400" cy="1752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bg2">
                <a:lumMod val="90000"/>
              </a:schemeClr>
            </a:solidFill>
          </a:ln>
          <a:scene3d>
            <a:camera prst="isometricRightUp"/>
            <a:lightRig rig="threePt" dir="t">
              <a:rot lat="0" lon="0" rev="1800000"/>
            </a:lightRig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cxnSp>
        <p:nvCxnSpPr>
          <p:cNvPr id="117" name="Прямая соединительная линия 116"/>
          <p:cNvCxnSpPr/>
          <p:nvPr/>
        </p:nvCxnSpPr>
        <p:spPr>
          <a:xfrm rot="5400000">
            <a:off x="5296694" y="4685506"/>
            <a:ext cx="2057400" cy="1588"/>
          </a:xfrm>
          <a:prstGeom prst="line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Группа 82"/>
          <p:cNvGrpSpPr/>
          <p:nvPr/>
        </p:nvGrpSpPr>
        <p:grpSpPr>
          <a:xfrm>
            <a:off x="5486400" y="3581400"/>
            <a:ext cx="1760144" cy="1981199"/>
            <a:chOff x="1135457" y="2058193"/>
            <a:chExt cx="2674544" cy="2704307"/>
          </a:xfrm>
          <a:scene3d>
            <a:camera prst="isometricRightUp"/>
            <a:lightRig rig="threePt" dir="t"/>
          </a:scene3d>
        </p:grpSpPr>
        <p:cxnSp>
          <p:nvCxnSpPr>
            <p:cNvPr id="84" name="Прямая соединительная линия 83"/>
            <p:cNvCxnSpPr/>
            <p:nvPr/>
          </p:nvCxnSpPr>
          <p:spPr>
            <a:xfrm rot="16200000" flipH="1">
              <a:off x="1143000" y="3390900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 rot="10800000" flipH="1">
              <a:off x="1143000" y="3390900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/>
            <p:nvPr/>
          </p:nvCxnSpPr>
          <p:spPr>
            <a:xfrm rot="13505367" flipH="1">
              <a:off x="1135457" y="3428206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/>
          </p:nvCxnSpPr>
          <p:spPr>
            <a:xfrm rot="8105367" flipH="1">
              <a:off x="1135457" y="3428206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/>
            <p:cNvCxnSpPr/>
            <p:nvPr/>
          </p:nvCxnSpPr>
          <p:spPr>
            <a:xfrm rot="16200000" flipH="1">
              <a:off x="1143001" y="3390899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/>
          </p:nvCxnSpPr>
          <p:spPr>
            <a:xfrm rot="10800000" flipH="1">
              <a:off x="1143001" y="3390899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 rot="13505367" flipH="1">
              <a:off x="1135458" y="3428205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rot="8105367" flipH="1">
              <a:off x="1135458" y="3428205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Прямая соединительная линия 114"/>
          <p:cNvCxnSpPr/>
          <p:nvPr/>
        </p:nvCxnSpPr>
        <p:spPr>
          <a:xfrm rot="5400000">
            <a:off x="4381500" y="4076700"/>
            <a:ext cx="2057400" cy="1588"/>
          </a:xfrm>
          <a:prstGeom prst="line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Прямоугольник 133"/>
          <p:cNvSpPr/>
          <p:nvPr/>
        </p:nvSpPr>
        <p:spPr>
          <a:xfrm rot="1988369">
            <a:off x="7214955" y="4913544"/>
            <a:ext cx="1491323" cy="174962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2">
                <a:lumMod val="90000"/>
              </a:schemeClr>
            </a:solidFill>
          </a:ln>
          <a:scene3d>
            <a:camera prst="orthographicFront"/>
            <a:lightRig rig="threePt" dir="t">
              <a:rot lat="0" lon="0" rev="1800000"/>
            </a:lightRig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135" name="Овал 134"/>
          <p:cNvSpPr/>
          <p:nvPr/>
        </p:nvSpPr>
        <p:spPr>
          <a:xfrm>
            <a:off x="6477000" y="4495800"/>
            <a:ext cx="1734600" cy="1752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57150">
            <a:solidFill>
              <a:schemeClr val="bg2">
                <a:lumMod val="90000"/>
              </a:schemeClr>
            </a:solidFill>
          </a:ln>
          <a:scene3d>
            <a:camera prst="isometricRightUp"/>
            <a:lightRig rig="threePt" dir="t">
              <a:rot lat="0" lon="0" rev="1800000"/>
            </a:lightRig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609600" y="533400"/>
            <a:ext cx="1760144" cy="1981199"/>
            <a:chOff x="1135457" y="2058193"/>
            <a:chExt cx="2674544" cy="2704307"/>
          </a:xfrm>
          <a:scene3d>
            <a:camera prst="isometricRightUp"/>
            <a:lightRig rig="threePt" dir="t"/>
          </a:scene3d>
        </p:grpSpPr>
        <p:cxnSp>
          <p:nvCxnSpPr>
            <p:cNvPr id="8" name="Прямая соединительная линия 7"/>
            <p:cNvCxnSpPr/>
            <p:nvPr/>
          </p:nvCxnSpPr>
          <p:spPr>
            <a:xfrm rot="16200000" flipH="1">
              <a:off x="1143000" y="3390900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 rot="10800000" flipH="1">
              <a:off x="1143000" y="3390900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rot="13505367" flipH="1">
              <a:off x="1135457" y="3428206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rot="8105367" flipH="1">
              <a:off x="1135457" y="3428206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/>
            <p:nvPr/>
          </p:nvCxnSpPr>
          <p:spPr>
            <a:xfrm rot="16200000" flipH="1">
              <a:off x="1143001" y="3390899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 rot="10800000" flipH="1">
              <a:off x="1143001" y="3390899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/>
            <p:cNvCxnSpPr/>
            <p:nvPr/>
          </p:nvCxnSpPr>
          <p:spPr>
            <a:xfrm rot="13505367" flipH="1">
              <a:off x="1135458" y="3428205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rot="8105367" flipH="1">
              <a:off x="1135458" y="3428205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Группа 91"/>
          <p:cNvGrpSpPr/>
          <p:nvPr/>
        </p:nvGrpSpPr>
        <p:grpSpPr>
          <a:xfrm>
            <a:off x="4495800" y="2971800"/>
            <a:ext cx="1760144" cy="1981199"/>
            <a:chOff x="1135457" y="2058193"/>
            <a:chExt cx="2674544" cy="2704307"/>
          </a:xfrm>
          <a:scene3d>
            <a:camera prst="isometricRightUp"/>
            <a:lightRig rig="threePt" dir="t"/>
          </a:scene3d>
        </p:grpSpPr>
        <p:cxnSp>
          <p:nvCxnSpPr>
            <p:cNvPr id="93" name="Прямая соединительная линия 92"/>
            <p:cNvCxnSpPr/>
            <p:nvPr/>
          </p:nvCxnSpPr>
          <p:spPr>
            <a:xfrm rot="16200000" flipH="1">
              <a:off x="1143000" y="3390900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/>
            <p:cNvCxnSpPr/>
            <p:nvPr/>
          </p:nvCxnSpPr>
          <p:spPr>
            <a:xfrm rot="10800000" flipH="1">
              <a:off x="1143000" y="3390900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/>
          </p:nvCxnSpPr>
          <p:spPr>
            <a:xfrm rot="13505367" flipH="1">
              <a:off x="1135457" y="3428206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rot="8105367" flipH="1">
              <a:off x="1135457" y="3428206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/>
          </p:nvCxnSpPr>
          <p:spPr>
            <a:xfrm rot="16200000" flipH="1">
              <a:off x="1143001" y="3390899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/>
            <p:cNvCxnSpPr/>
            <p:nvPr/>
          </p:nvCxnSpPr>
          <p:spPr>
            <a:xfrm rot="10800000" flipH="1">
              <a:off x="1143001" y="3390899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/>
          </p:nvCxnSpPr>
          <p:spPr>
            <a:xfrm rot="13505367" flipH="1">
              <a:off x="1135458" y="3428205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/>
            <p:cNvCxnSpPr/>
            <p:nvPr/>
          </p:nvCxnSpPr>
          <p:spPr>
            <a:xfrm rot="8105367" flipH="1">
              <a:off x="1135458" y="3428205"/>
              <a:ext cx="2667000" cy="1588"/>
            </a:xfrm>
            <a:prstGeom prst="line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Прямоугольник 117"/>
          <p:cNvSpPr/>
          <p:nvPr/>
        </p:nvSpPr>
        <p:spPr>
          <a:xfrm>
            <a:off x="5867400" y="4267200"/>
            <a:ext cx="3505200" cy="24384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>
              <a:rot lat="0" lon="0" rev="1800000"/>
            </a:lightRig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cxnSp>
        <p:nvCxnSpPr>
          <p:cNvPr id="119" name="Прямая соединительная линия 118"/>
          <p:cNvCxnSpPr/>
          <p:nvPr/>
        </p:nvCxnSpPr>
        <p:spPr>
          <a:xfrm rot="10800000" flipV="1">
            <a:off x="6629400" y="4800600"/>
            <a:ext cx="1981200" cy="1219200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Скругленный прямоугольник 137"/>
          <p:cNvSpPr/>
          <p:nvPr/>
        </p:nvSpPr>
        <p:spPr>
          <a:xfrm>
            <a:off x="0" y="4038600"/>
            <a:ext cx="3276600" cy="28194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prstClr val="black"/>
                </a:solidFill>
              </a:rPr>
              <a:t>Tábiyiy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jaqtılıqta</a:t>
            </a:r>
            <a:endParaRPr lang="en-US" sz="2000" b="1" dirty="0">
              <a:solidFill>
                <a:prstClr val="black"/>
              </a:solidFill>
            </a:endParaRPr>
          </a:p>
          <a:p>
            <a:pPr algn="ctr"/>
            <a:r>
              <a:rPr lang="en-US" sz="2000" b="1" dirty="0" err="1">
                <a:solidFill>
                  <a:prstClr val="black"/>
                </a:solidFill>
              </a:rPr>
              <a:t>v</a:t>
            </a:r>
            <a:r>
              <a:rPr lang="en-US" sz="2000" b="1" dirty="0" err="1" smtClean="0">
                <a:solidFill>
                  <a:prstClr val="black"/>
                </a:solidFill>
              </a:rPr>
              <a:t>ektor</a:t>
            </a:r>
            <a:endParaRPr lang="en-US" sz="20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000" b="1" dirty="0" err="1" smtClean="0">
                <a:solidFill>
                  <a:prstClr val="black"/>
                </a:solidFill>
              </a:rPr>
              <a:t>terbelisi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bárshe</a:t>
            </a:r>
            <a:endParaRPr lang="en-US" sz="20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000" b="1" dirty="0" err="1" smtClean="0">
                <a:solidFill>
                  <a:prstClr val="black"/>
                </a:solidFill>
              </a:rPr>
              <a:t>baǵıtlarda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teń</a:t>
            </a:r>
            <a:endParaRPr lang="en-US" sz="20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000" b="1" dirty="0" err="1" smtClean="0">
                <a:solidFill>
                  <a:prstClr val="black"/>
                </a:solidFill>
              </a:rPr>
              <a:t>huqıqlı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bolıp</a:t>
            </a:r>
            <a:r>
              <a:rPr lang="en-US" sz="2000" b="1" dirty="0" smtClean="0">
                <a:solidFill>
                  <a:prstClr val="black"/>
                </a:solidFill>
              </a:rPr>
              <a:t>,</a:t>
            </a:r>
          </a:p>
          <a:p>
            <a:pPr algn="ctr"/>
            <a:r>
              <a:rPr lang="en-US" sz="2000" b="1" dirty="0" err="1" smtClean="0">
                <a:solidFill>
                  <a:prstClr val="black"/>
                </a:solidFill>
              </a:rPr>
              <a:t>tártipsiz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óz</a:t>
            </a:r>
            <a:endParaRPr lang="en-US" sz="20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000" b="1" dirty="0" err="1" smtClean="0">
                <a:solidFill>
                  <a:prstClr val="black"/>
                </a:solidFill>
              </a:rPr>
              <a:t>orientaciyasın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en-US" sz="2000" b="1" dirty="0" err="1" smtClean="0">
                <a:solidFill>
                  <a:prstClr val="black"/>
                </a:solidFill>
              </a:rPr>
              <a:t>ózgertedi</a:t>
            </a:r>
            <a:r>
              <a:rPr lang="en-US" sz="2000" b="1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39" name="Скругленный прямоугольник 138"/>
          <p:cNvSpPr/>
          <p:nvPr/>
        </p:nvSpPr>
        <p:spPr>
          <a:xfrm>
            <a:off x="5943600" y="0"/>
            <a:ext cx="3200400" cy="26670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nurı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ótetuǵın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tegisliktiń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tek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birewinde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terbeletuǵın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vektorı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sızıqlı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polyarlanǵan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en-US" sz="2000" b="1" i="1" dirty="0" err="1" smtClean="0">
                <a:solidFill>
                  <a:prstClr val="black"/>
                </a:solidFill>
              </a:rPr>
              <a:t>yaki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tegis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polyarlanǵan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dep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ataladı</a:t>
            </a:r>
            <a:r>
              <a:rPr lang="en-US" sz="2000" b="1" dirty="0" smtClean="0">
                <a:solidFill>
                  <a:prstClr val="black"/>
                </a:solidFill>
              </a:rPr>
              <a:t>.</a:t>
            </a:r>
            <a:r>
              <a:rPr lang="ru-RU" sz="2000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endParaRPr lang="ru-RU" sz="2000" dirty="0">
              <a:solidFill>
                <a:prstClr val="white"/>
              </a:solidFill>
            </a:endParaRPr>
          </a:p>
        </p:txBody>
      </p:sp>
      <p:sp>
        <p:nvSpPr>
          <p:cNvPr id="140" name="Стрелка вниз 139"/>
          <p:cNvSpPr/>
          <p:nvPr/>
        </p:nvSpPr>
        <p:spPr>
          <a:xfrm>
            <a:off x="8077200" y="2895600"/>
            <a:ext cx="533400" cy="762000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41" name="Стрелка вверх 140"/>
          <p:cNvSpPr/>
          <p:nvPr/>
        </p:nvSpPr>
        <p:spPr>
          <a:xfrm>
            <a:off x="381000" y="3009900"/>
            <a:ext cx="457200" cy="838200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42" name="Прямоугольник 141"/>
          <p:cNvSpPr/>
          <p:nvPr/>
        </p:nvSpPr>
        <p:spPr>
          <a:xfrm>
            <a:off x="4284644" y="1306832"/>
            <a:ext cx="2177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Polyarlaǵısh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43" name="Прямоугольник 142"/>
          <p:cNvSpPr/>
          <p:nvPr/>
        </p:nvSpPr>
        <p:spPr>
          <a:xfrm>
            <a:off x="5105400" y="6172200"/>
            <a:ext cx="2025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Analizator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44" name="Прямоугольник 143"/>
          <p:cNvSpPr/>
          <p:nvPr/>
        </p:nvSpPr>
        <p:spPr>
          <a:xfrm>
            <a:off x="865831" y="0"/>
            <a:ext cx="2329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Tábiyiy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ru-RU" sz="2400" b="1" dirty="0" smtClean="0">
                <a:solidFill>
                  <a:prstClr val="black"/>
                </a:solidFill>
              </a:rPr>
              <a:t>       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45" name="Прямоугольник 144"/>
          <p:cNvSpPr/>
          <p:nvPr/>
        </p:nvSpPr>
        <p:spPr>
          <a:xfrm>
            <a:off x="3352800" y="5334000"/>
            <a:ext cx="297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Polyarlanǵan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endParaRPr lang="ru-RU" sz="2400" b="1" dirty="0">
              <a:solidFill>
                <a:prstClr val="black"/>
              </a:solidFill>
            </a:endParaRPr>
          </a:p>
        </p:txBody>
      </p:sp>
      <p:graphicFrame>
        <p:nvGraphicFramePr>
          <p:cNvPr id="147" name="Объект 146"/>
          <p:cNvGraphicFramePr>
            <a:graphicFrameLocks noChangeAspect="1"/>
          </p:cNvGraphicFramePr>
          <p:nvPr/>
        </p:nvGraphicFramePr>
        <p:xfrm>
          <a:off x="3048000" y="914400"/>
          <a:ext cx="762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6" name="Формула" r:id="rId4" imgW="152268" imgH="203024" progId="Equation.3">
                  <p:embed/>
                </p:oleObj>
              </mc:Choice>
              <mc:Fallback>
                <p:oleObj name="Формула" r:id="rId4" imgW="152268" imgH="203024" progId="Equation.3">
                  <p:embed/>
                  <p:pic>
                    <p:nvPicPr>
                      <p:cNvPr id="0" name="Picture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914400"/>
                        <a:ext cx="762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981200" y="228600"/>
          <a:ext cx="762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7" name="Формула" r:id="rId6" imgW="152268" imgH="203024" progId="Equation.3">
                  <p:embed/>
                </p:oleObj>
              </mc:Choice>
              <mc:Fallback>
                <p:oleObj name="Формула" r:id="rId6" imgW="152268" imgH="203024" progId="Equation.3">
                  <p:embed/>
                  <p:pic>
                    <p:nvPicPr>
                      <p:cNvPr id="0" name="Picture 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28600"/>
                        <a:ext cx="762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5715000" y="2667000"/>
          <a:ext cx="762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8" name="Формула" r:id="rId8" imgW="152268" imgH="203024" progId="Equation.3">
                  <p:embed/>
                </p:oleObj>
              </mc:Choice>
              <mc:Fallback>
                <p:oleObj name="Формула" r:id="rId8" imgW="152268" imgH="203024" progId="Equation.3">
                  <p:embed/>
                  <p:pic>
                    <p:nvPicPr>
                      <p:cNvPr id="0" name="Picture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667000"/>
                        <a:ext cx="762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6705600" y="3048000"/>
          <a:ext cx="762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9" name="Формула" r:id="rId9" imgW="152268" imgH="203024" progId="Equation.3">
                  <p:embed/>
                </p:oleObj>
              </mc:Choice>
              <mc:Fallback>
                <p:oleObj name="Формула" r:id="rId9" imgW="152268" imgH="203024" progId="Equation.3">
                  <p:embed/>
                  <p:pic>
                    <p:nvPicPr>
                      <p:cNvPr id="0" name="Picture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3048000"/>
                        <a:ext cx="762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928662" y="4429132"/>
          <a:ext cx="293940" cy="374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0" name="Формула" r:id="rId10" imgW="165028" imgH="228501" progId="Equation.3">
                  <p:embed/>
                </p:oleObj>
              </mc:Choice>
              <mc:Fallback>
                <p:oleObj name="Формула" r:id="rId10" imgW="165028" imgH="228501" progId="Equation.3">
                  <p:embed/>
                  <p:pic>
                    <p:nvPicPr>
                      <p:cNvPr id="0" name="Picture 2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4429132"/>
                        <a:ext cx="293940" cy="3741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8"/>
          <p:cNvGraphicFramePr>
            <a:graphicFrameLocks noChangeAspect="1"/>
          </p:cNvGraphicFramePr>
          <p:nvPr/>
        </p:nvGraphicFramePr>
        <p:xfrm>
          <a:off x="8429652" y="1285860"/>
          <a:ext cx="284214" cy="3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1" name="Формула" r:id="rId12" imgW="165028" imgH="228501" progId="Equation.3">
                  <p:embed/>
                </p:oleObj>
              </mc:Choice>
              <mc:Fallback>
                <p:oleObj name="Формула" r:id="rId12" imgW="165028" imgH="228501" progId="Equation.3">
                  <p:embed/>
                  <p:pic>
                    <p:nvPicPr>
                      <p:cNvPr id="0" name="Picture 2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52" y="1285860"/>
                        <a:ext cx="284214" cy="361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92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500"/>
                            </p:stCondLst>
                            <p:childTnLst>
                              <p:par>
                                <p:cTn id="5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33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0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1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93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33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6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7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99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 autoUpdateAnimBg="0"/>
      <p:bldP spid="42" grpId="0" animBg="1" autoUpdateAnimBg="0"/>
      <p:bldP spid="102" grpId="0" animBg="1" autoUpdateAnimBg="0"/>
      <p:bldP spid="69" grpId="0" animBg="1" autoUpdateAnimBg="0"/>
      <p:bldP spid="123" grpId="0" animBg="1" autoUpdateAnimBg="0"/>
      <p:bldP spid="134" grpId="0" animBg="1" autoUpdateAnimBg="0"/>
      <p:bldP spid="134" grpId="1" animBg="1"/>
      <p:bldP spid="135" grpId="0" animBg="1" autoUpdateAnimBg="0"/>
      <p:bldP spid="118" grpId="0" animBg="1" autoUpdateAnimBg="0"/>
      <p:bldP spid="138" grpId="0" animBg="1" autoUpdateAnimBg="0"/>
      <p:bldP spid="139" grpId="0" animBg="1" autoUpdateAnimBg="0"/>
      <p:bldP spid="140" grpId="0" animBg="1" autoUpdateAnimBg="0"/>
      <p:bldP spid="141" grpId="0" animBg="1" autoUpdateAnimBg="0"/>
      <p:bldP spid="142" grpId="0" autoUpdateAnimBg="0"/>
      <p:bldP spid="143" grpId="0" autoUpdateAnimBg="0"/>
      <p:bldP spid="144" grpId="0" autoUpdateAnimBg="0"/>
      <p:bldP spid="14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13"/>
          <p:cNvSpPr>
            <a:spLocks noChangeArrowheads="1"/>
          </p:cNvSpPr>
          <p:nvPr/>
        </p:nvSpPr>
        <p:spPr bwMode="auto">
          <a:xfrm>
            <a:off x="5811838" y="4968875"/>
            <a:ext cx="2794000" cy="8493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848600" cy="66357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eaLnBrk="1" hangingPunct="1"/>
            <a:r>
              <a:rPr lang="en-US" sz="3200" b="1" dirty="0" err="1" smtClean="0">
                <a:solidFill>
                  <a:schemeClr val="tx1"/>
                </a:solidFill>
              </a:rPr>
              <a:t>Tábiyiy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jaqtılıq</a:t>
            </a:r>
            <a:endParaRPr lang="ru-RU" sz="3200" b="1" dirty="0" smtClean="0">
              <a:solidFill>
                <a:schemeClr val="tx1"/>
              </a:solidFill>
            </a:endParaRPr>
          </a:p>
        </p:txBody>
      </p:sp>
      <p:grpSp>
        <p:nvGrpSpPr>
          <p:cNvPr id="7" name="Group 114"/>
          <p:cNvGrpSpPr>
            <a:grpSpLocks/>
          </p:cNvGrpSpPr>
          <p:nvPr/>
        </p:nvGrpSpPr>
        <p:grpSpPr bwMode="auto">
          <a:xfrm>
            <a:off x="4876800" y="4038601"/>
            <a:ext cx="4100513" cy="2090738"/>
            <a:chOff x="3413" y="3062"/>
            <a:chExt cx="2242" cy="1031"/>
          </a:xfrm>
        </p:grpSpPr>
        <p:sp>
          <p:nvSpPr>
            <p:cNvPr id="1054" name="Line 93"/>
            <p:cNvSpPr>
              <a:spLocks noChangeShapeType="1"/>
            </p:cNvSpPr>
            <p:nvPr/>
          </p:nvSpPr>
          <p:spPr bwMode="auto">
            <a:xfrm flipV="1">
              <a:off x="3661" y="3136"/>
              <a:ext cx="0" cy="5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55" name="Text Box 97"/>
            <p:cNvSpPr txBox="1">
              <a:spLocks noChangeArrowheads="1"/>
            </p:cNvSpPr>
            <p:nvPr/>
          </p:nvSpPr>
          <p:spPr bwMode="auto">
            <a:xfrm>
              <a:off x="3451" y="3062"/>
              <a:ext cx="17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>
                  <a:solidFill>
                    <a:prstClr val="black"/>
                  </a:solidFill>
                </a:rPr>
                <a:t>Y</a:t>
              </a:r>
              <a:endParaRPr lang="ru-RU" b="1" i="1">
                <a:solidFill>
                  <a:prstClr val="black"/>
                </a:solidFill>
              </a:endParaRPr>
            </a:p>
          </p:txBody>
        </p:sp>
        <p:sp>
          <p:nvSpPr>
            <p:cNvPr id="1056" name="Text Box 98"/>
            <p:cNvSpPr txBox="1">
              <a:spLocks noChangeArrowheads="1"/>
            </p:cNvSpPr>
            <p:nvPr/>
          </p:nvSpPr>
          <p:spPr bwMode="auto">
            <a:xfrm>
              <a:off x="3465" y="3862"/>
              <a:ext cx="2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>
                  <a:solidFill>
                    <a:prstClr val="black"/>
                  </a:solidFill>
                </a:rPr>
                <a:t>Z</a:t>
              </a:r>
              <a:endParaRPr lang="ru-RU" b="1" i="1">
                <a:solidFill>
                  <a:prstClr val="black"/>
                </a:solidFill>
              </a:endParaRPr>
            </a:p>
          </p:txBody>
        </p:sp>
        <p:sp>
          <p:nvSpPr>
            <p:cNvPr id="1057" name="Line 92"/>
            <p:cNvSpPr>
              <a:spLocks noChangeShapeType="1"/>
            </p:cNvSpPr>
            <p:nvPr/>
          </p:nvSpPr>
          <p:spPr bwMode="auto">
            <a:xfrm>
              <a:off x="3648" y="3630"/>
              <a:ext cx="1861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58" name="Line 94"/>
            <p:cNvSpPr>
              <a:spLocks noChangeShapeType="1"/>
            </p:cNvSpPr>
            <p:nvPr/>
          </p:nvSpPr>
          <p:spPr bwMode="auto">
            <a:xfrm flipH="1">
              <a:off x="3413" y="3630"/>
              <a:ext cx="240" cy="3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59" name="Text Box 95"/>
            <p:cNvSpPr txBox="1">
              <a:spLocks noChangeArrowheads="1"/>
            </p:cNvSpPr>
            <p:nvPr/>
          </p:nvSpPr>
          <p:spPr bwMode="auto">
            <a:xfrm>
              <a:off x="3469" y="3512"/>
              <a:ext cx="22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>
                  <a:solidFill>
                    <a:prstClr val="black"/>
                  </a:solidFill>
                </a:rPr>
                <a:t>0</a:t>
              </a:r>
              <a:endParaRPr lang="ru-RU" b="1" i="1">
                <a:solidFill>
                  <a:prstClr val="black"/>
                </a:solidFill>
              </a:endParaRPr>
            </a:p>
          </p:txBody>
        </p:sp>
        <p:sp>
          <p:nvSpPr>
            <p:cNvPr id="1060" name="Line 99"/>
            <p:cNvSpPr>
              <a:spLocks noChangeShapeType="1"/>
            </p:cNvSpPr>
            <p:nvPr/>
          </p:nvSpPr>
          <p:spPr bwMode="auto">
            <a:xfrm flipH="1" flipV="1">
              <a:off x="3863" y="3394"/>
              <a:ext cx="0" cy="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61" name="Text Box 100"/>
            <p:cNvSpPr txBox="1">
              <a:spLocks noChangeArrowheads="1"/>
            </p:cNvSpPr>
            <p:nvPr/>
          </p:nvSpPr>
          <p:spPr bwMode="auto">
            <a:xfrm>
              <a:off x="3868" y="3125"/>
              <a:ext cx="30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i="1">
                  <a:solidFill>
                    <a:prstClr val="black"/>
                  </a:solidFill>
                </a:rPr>
                <a:t>E</a:t>
              </a:r>
              <a:r>
                <a:rPr lang="en-US" b="1" i="1" baseline="-25000">
                  <a:solidFill>
                    <a:prstClr val="black"/>
                  </a:solidFill>
                </a:rPr>
                <a:t>y</a:t>
              </a:r>
              <a:endParaRPr lang="ru-RU" b="1" i="1" baseline="-25000">
                <a:solidFill>
                  <a:prstClr val="black"/>
                </a:solidFill>
              </a:endParaRPr>
            </a:p>
          </p:txBody>
        </p:sp>
        <p:sp>
          <p:nvSpPr>
            <p:cNvPr id="1062" name="Freeform 103"/>
            <p:cNvSpPr>
              <a:spLocks/>
            </p:cNvSpPr>
            <p:nvPr/>
          </p:nvSpPr>
          <p:spPr bwMode="auto">
            <a:xfrm>
              <a:off x="3652" y="3393"/>
              <a:ext cx="1668" cy="473"/>
            </a:xfrm>
            <a:custGeom>
              <a:avLst/>
              <a:gdLst>
                <a:gd name="T0" fmla="*/ 0 w 2805"/>
                <a:gd name="T1" fmla="*/ 171 h 631"/>
                <a:gd name="T2" fmla="*/ 125 w 2805"/>
                <a:gd name="T3" fmla="*/ 1 h 631"/>
                <a:gd name="T4" fmla="*/ 247 w 2805"/>
                <a:gd name="T5" fmla="*/ 174 h 631"/>
                <a:gd name="T6" fmla="*/ 378 w 2805"/>
                <a:gd name="T7" fmla="*/ 349 h 631"/>
                <a:gd name="T8" fmla="*/ 500 w 2805"/>
                <a:gd name="T9" fmla="*/ 176 h 631"/>
                <a:gd name="T10" fmla="*/ 617 w 2805"/>
                <a:gd name="T11" fmla="*/ 4 h 631"/>
                <a:gd name="T12" fmla="*/ 750 w 2805"/>
                <a:gd name="T13" fmla="*/ 171 h 631"/>
                <a:gd name="T14" fmla="*/ 873 w 2805"/>
                <a:gd name="T15" fmla="*/ 353 h 631"/>
                <a:gd name="T16" fmla="*/ 992 w 2805"/>
                <a:gd name="T17" fmla="*/ 174 h 6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05"/>
                <a:gd name="T28" fmla="*/ 0 h 631"/>
                <a:gd name="T29" fmla="*/ 2805 w 2805"/>
                <a:gd name="T30" fmla="*/ 631 h 6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05" h="631">
                  <a:moveTo>
                    <a:pt x="0" y="304"/>
                  </a:moveTo>
                  <a:cubicBezTo>
                    <a:pt x="119" y="152"/>
                    <a:pt x="238" y="0"/>
                    <a:pt x="354" y="1"/>
                  </a:cubicBezTo>
                  <a:cubicBezTo>
                    <a:pt x="470" y="2"/>
                    <a:pt x="621" y="220"/>
                    <a:pt x="699" y="310"/>
                  </a:cubicBezTo>
                  <a:cubicBezTo>
                    <a:pt x="777" y="400"/>
                    <a:pt x="949" y="621"/>
                    <a:pt x="1068" y="622"/>
                  </a:cubicBezTo>
                  <a:cubicBezTo>
                    <a:pt x="1187" y="623"/>
                    <a:pt x="1329" y="409"/>
                    <a:pt x="1413" y="313"/>
                  </a:cubicBezTo>
                  <a:cubicBezTo>
                    <a:pt x="1497" y="217"/>
                    <a:pt x="1614" y="10"/>
                    <a:pt x="1746" y="7"/>
                  </a:cubicBezTo>
                  <a:cubicBezTo>
                    <a:pt x="1878" y="4"/>
                    <a:pt x="2049" y="211"/>
                    <a:pt x="2121" y="304"/>
                  </a:cubicBezTo>
                  <a:cubicBezTo>
                    <a:pt x="2193" y="397"/>
                    <a:pt x="2349" y="625"/>
                    <a:pt x="2469" y="628"/>
                  </a:cubicBezTo>
                  <a:cubicBezTo>
                    <a:pt x="2589" y="631"/>
                    <a:pt x="2735" y="376"/>
                    <a:pt x="2805" y="310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63" name="Line 105"/>
            <p:cNvSpPr>
              <a:spLocks noChangeShapeType="1"/>
            </p:cNvSpPr>
            <p:nvPr/>
          </p:nvSpPr>
          <p:spPr bwMode="auto">
            <a:xfrm flipH="1">
              <a:off x="4289" y="3619"/>
              <a:ext cx="0" cy="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64" name="Line 106"/>
            <p:cNvSpPr>
              <a:spLocks noChangeShapeType="1"/>
            </p:cNvSpPr>
            <p:nvPr/>
          </p:nvSpPr>
          <p:spPr bwMode="auto">
            <a:xfrm flipH="1" flipV="1">
              <a:off x="4698" y="3388"/>
              <a:ext cx="0" cy="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65" name="Line 107"/>
            <p:cNvSpPr>
              <a:spLocks noChangeShapeType="1"/>
            </p:cNvSpPr>
            <p:nvPr/>
          </p:nvSpPr>
          <p:spPr bwMode="auto">
            <a:xfrm flipH="1">
              <a:off x="5114" y="3622"/>
              <a:ext cx="0" cy="2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66" name="Text Box 112"/>
            <p:cNvSpPr txBox="1">
              <a:spLocks noChangeArrowheads="1"/>
            </p:cNvSpPr>
            <p:nvPr/>
          </p:nvSpPr>
          <p:spPr bwMode="auto">
            <a:xfrm>
              <a:off x="5411" y="3688"/>
              <a:ext cx="2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>
                  <a:solidFill>
                    <a:prstClr val="black"/>
                  </a:solidFill>
                </a:rPr>
                <a:t>X</a:t>
              </a:r>
              <a:endParaRPr lang="ru-RU" b="1" i="1">
                <a:solidFill>
                  <a:prstClr val="black"/>
                </a:solidFill>
              </a:endParaRPr>
            </a:p>
          </p:txBody>
        </p:sp>
      </p:grpSp>
      <p:sp>
        <p:nvSpPr>
          <p:cNvPr id="1053" name="AutoShape 116"/>
          <p:cNvSpPr>
            <a:spLocks noChangeArrowheads="1"/>
          </p:cNvSpPr>
          <p:nvPr/>
        </p:nvSpPr>
        <p:spPr bwMode="auto">
          <a:xfrm flipV="1">
            <a:off x="6175375" y="5981700"/>
            <a:ext cx="2668588" cy="447696"/>
          </a:xfrm>
          <a:prstGeom prst="wedgeRoundRectCallout">
            <a:avLst>
              <a:gd name="adj1" fmla="val -46491"/>
              <a:gd name="adj2" fmla="val 144736"/>
              <a:gd name="adj3" fmla="val 1666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/>
          <a:p>
            <a:pPr algn="ctr"/>
            <a:r>
              <a:rPr lang="en-US" sz="2000" b="1" dirty="0" err="1" smtClean="0">
                <a:solidFill>
                  <a:prstClr val="black"/>
                </a:solidFill>
              </a:rPr>
              <a:t>Polyarlanıw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tegisligi</a:t>
            </a:r>
            <a:endParaRPr lang="ru-RU" sz="2000" b="1" dirty="0">
              <a:solidFill>
                <a:prstClr val="black"/>
              </a:solidFill>
            </a:endParaRPr>
          </a:p>
        </p:txBody>
      </p:sp>
      <p:sp>
        <p:nvSpPr>
          <p:cNvPr id="82" name="Скругленный прямоугольник 81"/>
          <p:cNvSpPr/>
          <p:nvPr/>
        </p:nvSpPr>
        <p:spPr>
          <a:xfrm>
            <a:off x="0" y="4419600"/>
            <a:ext cx="4572000" cy="18288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 smtClean="0">
                <a:solidFill>
                  <a:prstClr val="black"/>
                </a:solidFill>
              </a:rPr>
              <a:t>Tegis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polyarlanǵan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tolqınnıń</a:t>
            </a:r>
            <a:r>
              <a:rPr lang="en-US" sz="2000" b="1" dirty="0" smtClean="0">
                <a:solidFill>
                  <a:prstClr val="black"/>
                </a:solidFill>
              </a:rPr>
              <a:t>, </a:t>
            </a:r>
            <a:r>
              <a:rPr lang="en-US" sz="2000" b="1" dirty="0" err="1" smtClean="0">
                <a:solidFill>
                  <a:prstClr val="black"/>
                </a:solidFill>
              </a:rPr>
              <a:t>tolqın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tarqalıwındaǵı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vektorı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terbelisi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baǵıtınan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ótetuǵın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tegislik</a:t>
            </a:r>
            <a:r>
              <a:rPr lang="en-US" sz="2000" b="1" dirty="0" smtClean="0">
                <a:solidFill>
                  <a:prstClr val="black"/>
                </a:solidFill>
              </a:rPr>
              <a:t> – </a:t>
            </a:r>
            <a:r>
              <a:rPr lang="en-US" sz="2000" b="1" i="1" dirty="0" err="1" smtClean="0">
                <a:solidFill>
                  <a:prstClr val="black"/>
                </a:solidFill>
              </a:rPr>
              <a:t>polyarlanıw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tegisligi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dep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ataladı</a:t>
            </a:r>
            <a:r>
              <a:rPr lang="en-US" sz="2000" b="1" dirty="0" smtClean="0">
                <a:solidFill>
                  <a:prstClr val="black"/>
                </a:solidFill>
              </a:rPr>
              <a:t>.</a:t>
            </a:r>
            <a:endParaRPr lang="ru-RU" sz="2000" b="1" dirty="0">
              <a:solidFill>
                <a:prstClr val="black"/>
              </a:solidFill>
            </a:endParaRPr>
          </a:p>
        </p:txBody>
      </p:sp>
      <p:grpSp>
        <p:nvGrpSpPr>
          <p:cNvPr id="99" name="Группа 98"/>
          <p:cNvGrpSpPr/>
          <p:nvPr/>
        </p:nvGrpSpPr>
        <p:grpSpPr>
          <a:xfrm>
            <a:off x="304800" y="1219200"/>
            <a:ext cx="3276600" cy="2971800"/>
            <a:chOff x="304800" y="1219200"/>
            <a:chExt cx="2895600" cy="25908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83" name="Прямоугольник 82"/>
            <p:cNvSpPr/>
            <p:nvPr/>
          </p:nvSpPr>
          <p:spPr>
            <a:xfrm>
              <a:off x="304800" y="1219200"/>
              <a:ext cx="2895600" cy="2590800"/>
            </a:xfrm>
            <a:prstGeom prst="rect">
              <a:avLst/>
            </a:prstGeom>
            <a:ln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84" name="Line 6"/>
            <p:cNvSpPr>
              <a:spLocks noChangeShapeType="1"/>
            </p:cNvSpPr>
            <p:nvPr/>
          </p:nvSpPr>
          <p:spPr bwMode="auto">
            <a:xfrm>
              <a:off x="715962" y="2420937"/>
              <a:ext cx="21955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sm"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85" name="Line 7"/>
            <p:cNvSpPr>
              <a:spLocks noChangeShapeType="1"/>
            </p:cNvSpPr>
            <p:nvPr/>
          </p:nvSpPr>
          <p:spPr bwMode="auto">
            <a:xfrm rot="-5400000">
              <a:off x="815180" y="2420144"/>
              <a:ext cx="19986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sm"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86" name="Text Box 10"/>
            <p:cNvSpPr txBox="1">
              <a:spLocks noChangeArrowheads="1"/>
            </p:cNvSpPr>
            <p:nvPr/>
          </p:nvSpPr>
          <p:spPr bwMode="auto">
            <a:xfrm>
              <a:off x="1463675" y="1352550"/>
              <a:ext cx="401637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>
                  <a:solidFill>
                    <a:prstClr val="black"/>
                  </a:solidFill>
                </a:rPr>
                <a:t>Y</a:t>
              </a:r>
              <a:endParaRPr lang="ru-RU" b="1" i="1">
                <a:solidFill>
                  <a:prstClr val="black"/>
                </a:solidFill>
              </a:endParaRPr>
            </a:p>
          </p:txBody>
        </p:sp>
        <p:sp>
          <p:nvSpPr>
            <p:cNvPr id="87" name="Line 12"/>
            <p:cNvSpPr>
              <a:spLocks noChangeShapeType="1"/>
            </p:cNvSpPr>
            <p:nvPr/>
          </p:nvSpPr>
          <p:spPr bwMode="auto">
            <a:xfrm>
              <a:off x="2498725" y="1939925"/>
              <a:ext cx="0" cy="4810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88" name="Line 13"/>
            <p:cNvSpPr>
              <a:spLocks noChangeShapeType="1"/>
            </p:cNvSpPr>
            <p:nvPr/>
          </p:nvSpPr>
          <p:spPr bwMode="auto">
            <a:xfrm flipH="1">
              <a:off x="1814512" y="1944687"/>
              <a:ext cx="6794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graphicFrame>
          <p:nvGraphicFramePr>
            <p:cNvPr id="89" name="Object 17"/>
            <p:cNvGraphicFramePr>
              <a:graphicFrameLocks noChangeAspect="1"/>
            </p:cNvGraphicFramePr>
            <p:nvPr/>
          </p:nvGraphicFramePr>
          <p:xfrm>
            <a:off x="2530475" y="1712912"/>
            <a:ext cx="2286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78" name="Формула" r:id="rId4" imgW="228501" imgH="266584" progId="Equation.3">
                    <p:embed/>
                  </p:oleObj>
                </mc:Choice>
                <mc:Fallback>
                  <p:oleObj name="Формула" r:id="rId4" imgW="228501" imgH="266584" progId="Equation.3">
                    <p:embed/>
                    <p:pic>
                      <p:nvPicPr>
                        <p:cNvPr id="0" name="Picture 3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0475" y="1712912"/>
                          <a:ext cx="228600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Line 11"/>
            <p:cNvSpPr>
              <a:spLocks noChangeShapeType="1"/>
            </p:cNvSpPr>
            <p:nvPr/>
          </p:nvSpPr>
          <p:spPr bwMode="auto">
            <a:xfrm flipV="1">
              <a:off x="1809750" y="1931987"/>
              <a:ext cx="700087" cy="47942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sm" len="sm"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/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grpSp>
          <p:nvGrpSpPr>
            <p:cNvPr id="91" name="Group 23"/>
            <p:cNvGrpSpPr>
              <a:grpSpLocks/>
            </p:cNvGrpSpPr>
            <p:nvPr/>
          </p:nvGrpSpPr>
          <p:grpSpPr bwMode="auto">
            <a:xfrm>
              <a:off x="1817687" y="2420937"/>
              <a:ext cx="871538" cy="407988"/>
              <a:chOff x="984" y="1530"/>
              <a:chExt cx="549" cy="257"/>
            </a:xfrm>
          </p:grpSpPr>
          <p:graphicFrame>
            <p:nvGraphicFramePr>
              <p:cNvPr id="92" name="Object 19"/>
              <p:cNvGraphicFramePr>
                <a:graphicFrameLocks noChangeAspect="1"/>
              </p:cNvGraphicFramePr>
              <p:nvPr/>
            </p:nvGraphicFramePr>
            <p:xfrm>
              <a:off x="1309" y="1555"/>
              <a:ext cx="224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79" name="Формула" r:id="rId6" imgW="355446" imgH="368140" progId="Equation.3">
                      <p:embed/>
                    </p:oleObj>
                  </mc:Choice>
                  <mc:Fallback>
                    <p:oleObj name="Формула" r:id="rId6" imgW="355446" imgH="368140" progId="Equation.3">
                      <p:embed/>
                      <p:pic>
                        <p:nvPicPr>
                          <p:cNvPr id="0" name="Picture 3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09" y="1555"/>
                            <a:ext cx="224" cy="23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3" name="Line 20"/>
              <p:cNvSpPr>
                <a:spLocks noChangeShapeType="1"/>
              </p:cNvSpPr>
              <p:nvPr/>
            </p:nvSpPr>
            <p:spPr bwMode="auto">
              <a:xfrm>
                <a:off x="984" y="1530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sm" len="sm"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/>
              <a:lstStyle/>
              <a:p>
                <a:endParaRPr lang="ru-RU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Group 22"/>
            <p:cNvGrpSpPr>
              <a:grpSpLocks/>
            </p:cNvGrpSpPr>
            <p:nvPr/>
          </p:nvGrpSpPr>
          <p:grpSpPr bwMode="auto">
            <a:xfrm>
              <a:off x="1389062" y="1789112"/>
              <a:ext cx="425450" cy="636588"/>
              <a:chOff x="714" y="1132"/>
              <a:chExt cx="268" cy="401"/>
            </a:xfrm>
          </p:grpSpPr>
          <p:graphicFrame>
            <p:nvGraphicFramePr>
              <p:cNvPr id="95" name="Object 18"/>
              <p:cNvGraphicFramePr>
                <a:graphicFrameLocks noChangeAspect="1"/>
              </p:cNvGraphicFramePr>
              <p:nvPr/>
            </p:nvGraphicFramePr>
            <p:xfrm>
              <a:off x="714" y="1132"/>
              <a:ext cx="224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80" name="Формула" r:id="rId8" imgW="355446" imgH="418918" progId="Equation.3">
                      <p:embed/>
                    </p:oleObj>
                  </mc:Choice>
                  <mc:Fallback>
                    <p:oleObj name="Формула" r:id="rId8" imgW="355446" imgH="418918" progId="Equation.3">
                      <p:embed/>
                      <p:pic>
                        <p:nvPicPr>
                          <p:cNvPr id="0" name="Picture 3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4" y="1132"/>
                            <a:ext cx="224" cy="26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6" name="Line 21"/>
              <p:cNvSpPr>
                <a:spLocks noChangeShapeType="1"/>
              </p:cNvSpPr>
              <p:nvPr/>
            </p:nvSpPr>
            <p:spPr bwMode="auto">
              <a:xfrm rot="-5400000">
                <a:off x="824" y="1376"/>
                <a:ext cx="315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sm" len="sm"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/>
              <a:lstStyle/>
              <a:p>
                <a:endParaRPr lang="ru-RU">
                  <a:solidFill>
                    <a:prstClr val="black"/>
                  </a:solidFill>
                </a:endParaRPr>
              </a:p>
            </p:txBody>
          </p:sp>
        </p:grpSp>
        <p:graphicFrame>
          <p:nvGraphicFramePr>
            <p:cNvPr id="97" name="Object 24"/>
            <p:cNvGraphicFramePr>
              <a:graphicFrameLocks noChangeAspect="1"/>
            </p:cNvGraphicFramePr>
            <p:nvPr/>
          </p:nvGraphicFramePr>
          <p:xfrm>
            <a:off x="533400" y="2481262"/>
            <a:ext cx="12065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81" name="Формула" r:id="rId10" imgW="1205977" imgH="393529" progId="Equation.3">
                    <p:embed/>
                  </p:oleObj>
                </mc:Choice>
                <mc:Fallback>
                  <p:oleObj name="Формула" r:id="rId10" imgW="1205977" imgH="393529" progId="Equation.3">
                    <p:embed/>
                    <p:pic>
                      <p:nvPicPr>
                        <p:cNvPr id="0" name="Picture 3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2481262"/>
                          <a:ext cx="1206500" cy="393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27"/>
            <p:cNvGraphicFramePr>
              <a:graphicFrameLocks noChangeAspect="1"/>
            </p:cNvGraphicFramePr>
            <p:nvPr/>
          </p:nvGraphicFramePr>
          <p:xfrm>
            <a:off x="538162" y="2959100"/>
            <a:ext cx="123190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82" name="Формула" r:id="rId12" imgW="1231366" imgH="469696" progId="Equation.3">
                    <p:embed/>
                  </p:oleObj>
                </mc:Choice>
                <mc:Fallback>
                  <p:oleObj name="Формула" r:id="rId12" imgW="1231366" imgH="469696" progId="Equation.3">
                    <p:embed/>
                    <p:pic>
                      <p:nvPicPr>
                        <p:cNvPr id="0" name="Picture 3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162" y="2959100"/>
                          <a:ext cx="1231900" cy="469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Группа 53"/>
          <p:cNvGrpSpPr/>
          <p:nvPr/>
        </p:nvGrpSpPr>
        <p:grpSpPr>
          <a:xfrm>
            <a:off x="3657600" y="1524000"/>
            <a:ext cx="3505200" cy="1905000"/>
            <a:chOff x="3657600" y="1524000"/>
            <a:chExt cx="3505200" cy="1905000"/>
          </a:xfrm>
        </p:grpSpPr>
        <p:sp>
          <p:nvSpPr>
            <p:cNvPr id="100" name="Прямоугольник 99"/>
            <p:cNvSpPr/>
            <p:nvPr/>
          </p:nvSpPr>
          <p:spPr>
            <a:xfrm>
              <a:off x="3657600" y="1524000"/>
              <a:ext cx="3124200" cy="1905000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grpSp>
          <p:nvGrpSpPr>
            <p:cNvPr id="105" name="Группа 104"/>
            <p:cNvGrpSpPr/>
            <p:nvPr/>
          </p:nvGrpSpPr>
          <p:grpSpPr>
            <a:xfrm>
              <a:off x="3810000" y="1752600"/>
              <a:ext cx="3352800" cy="1322949"/>
              <a:chOff x="3886200" y="1893888"/>
              <a:chExt cx="2770187" cy="1022350"/>
            </a:xfrm>
          </p:grpSpPr>
          <p:graphicFrame>
            <p:nvGraphicFramePr>
              <p:cNvPr id="101" name="Object 28"/>
              <p:cNvGraphicFramePr>
                <a:graphicFrameLocks noChangeAspect="1"/>
              </p:cNvGraphicFramePr>
              <p:nvPr/>
            </p:nvGraphicFramePr>
            <p:xfrm>
              <a:off x="3886200" y="1893888"/>
              <a:ext cx="1663700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83" name="Формула" r:id="rId14" imgW="1663700" imgH="304800" progId="Equation.3">
                      <p:embed/>
                    </p:oleObj>
                  </mc:Choice>
                  <mc:Fallback>
                    <p:oleObj name="Формула" r:id="rId14" imgW="1663700" imgH="304800" progId="Equation.3">
                      <p:embed/>
                      <p:pic>
                        <p:nvPicPr>
                          <p:cNvPr id="0" name="Picture 3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6200" y="1893888"/>
                            <a:ext cx="1663700" cy="304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" name="Object 29"/>
              <p:cNvGraphicFramePr>
                <a:graphicFrameLocks noChangeAspect="1"/>
              </p:cNvGraphicFramePr>
              <p:nvPr/>
            </p:nvGraphicFramePr>
            <p:xfrm>
              <a:off x="3886200" y="2286000"/>
              <a:ext cx="19939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84" name="Формула" r:id="rId16" imgW="1993900" imgH="342900" progId="Equation.3">
                      <p:embed/>
                    </p:oleObj>
                  </mc:Choice>
                  <mc:Fallback>
                    <p:oleObj name="Формула" r:id="rId16" imgW="1993900" imgH="342900" progId="Equation.3">
                      <p:embed/>
                      <p:pic>
                        <p:nvPicPr>
                          <p:cNvPr id="0" name="Picture 3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6200" y="2286000"/>
                            <a:ext cx="1993900" cy="3429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" name="Object 30"/>
              <p:cNvGraphicFramePr>
                <a:graphicFrameLocks noChangeAspect="1"/>
              </p:cNvGraphicFramePr>
              <p:nvPr/>
            </p:nvGraphicFramePr>
            <p:xfrm>
              <a:off x="3886200" y="2624138"/>
              <a:ext cx="800100" cy="292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85" name="Формула" r:id="rId18" imgW="799753" imgH="291973" progId="Equation.3">
                      <p:embed/>
                    </p:oleObj>
                  </mc:Choice>
                  <mc:Fallback>
                    <p:oleObj name="Формула" r:id="rId18" imgW="799753" imgH="291973" progId="Equation.3">
                      <p:embed/>
                      <p:pic>
                        <p:nvPicPr>
                          <p:cNvPr id="0" name="Picture 3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6200" y="2624138"/>
                            <a:ext cx="800100" cy="2921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" name="Text Box 31"/>
              <p:cNvSpPr txBox="1">
                <a:spLocks noChangeArrowheads="1"/>
              </p:cNvSpPr>
              <p:nvPr/>
            </p:nvSpPr>
            <p:spPr bwMode="auto">
              <a:xfrm>
                <a:off x="4714875" y="2563813"/>
                <a:ext cx="1941512" cy="309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>
                    <a:solidFill>
                      <a:prstClr val="black"/>
                    </a:solidFill>
                    <a:cs typeface="Times New Roman" pitchFamily="18" charset="0"/>
                  </a:rPr>
                  <a:t>–</a:t>
                </a:r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000" b="1" dirty="0" err="1" smtClean="0">
                    <a:solidFill>
                      <a:prstClr val="black"/>
                    </a:solidFill>
                  </a:rPr>
                  <a:t>kogerent</a:t>
                </a:r>
                <a:r>
                  <a:rPr lang="en-US" sz="2000" b="1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2000" b="1" dirty="0" err="1" smtClean="0">
                    <a:solidFill>
                      <a:prstClr val="black"/>
                    </a:solidFill>
                  </a:rPr>
                  <a:t>emes</a:t>
                </a:r>
                <a:endParaRPr lang="ru-RU" sz="2000" b="1" dirty="0">
                  <a:solidFill>
                    <a:srgbClr val="FF3300"/>
                  </a:solidFill>
                </a:endParaRPr>
              </a:p>
            </p:txBody>
          </p:sp>
        </p:grpSp>
      </p:grpSp>
      <p:grpSp>
        <p:nvGrpSpPr>
          <p:cNvPr id="53" name="Группа 52"/>
          <p:cNvGrpSpPr/>
          <p:nvPr/>
        </p:nvGrpSpPr>
        <p:grpSpPr>
          <a:xfrm>
            <a:off x="6934200" y="1524000"/>
            <a:ext cx="1981200" cy="1905000"/>
            <a:chOff x="6934200" y="1524000"/>
            <a:chExt cx="1981200" cy="1905000"/>
          </a:xfrm>
        </p:grpSpPr>
        <p:sp>
          <p:nvSpPr>
            <p:cNvPr id="106" name="Прямоугольник 105"/>
            <p:cNvSpPr/>
            <p:nvPr/>
          </p:nvSpPr>
          <p:spPr>
            <a:xfrm>
              <a:off x="6934200" y="1524000"/>
              <a:ext cx="1981200" cy="1905000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grpSp>
          <p:nvGrpSpPr>
            <p:cNvPr id="107" name="Group 135"/>
            <p:cNvGrpSpPr>
              <a:grpSpLocks/>
            </p:cNvGrpSpPr>
            <p:nvPr/>
          </p:nvGrpSpPr>
          <p:grpSpPr bwMode="auto">
            <a:xfrm>
              <a:off x="7162800" y="1752600"/>
              <a:ext cx="1492250" cy="1473200"/>
              <a:chOff x="3689" y="1080"/>
              <a:chExt cx="940" cy="928"/>
            </a:xfrm>
          </p:grpSpPr>
          <p:sp>
            <p:nvSpPr>
              <p:cNvPr id="108" name="Line 127"/>
              <p:cNvSpPr>
                <a:spLocks noChangeShapeType="1"/>
              </p:cNvSpPr>
              <p:nvPr/>
            </p:nvSpPr>
            <p:spPr bwMode="auto">
              <a:xfrm>
                <a:off x="4150" y="1544"/>
                <a:ext cx="338" cy="339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sm"/>
                <a:tailEnd type="triangle" w="sm" len="sm"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/>
              <a:lstStyle/>
              <a:p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Line 128"/>
              <p:cNvSpPr>
                <a:spLocks noChangeShapeType="1"/>
              </p:cNvSpPr>
              <p:nvPr/>
            </p:nvSpPr>
            <p:spPr bwMode="auto">
              <a:xfrm rot="-5400000">
                <a:off x="4150" y="1214"/>
                <a:ext cx="330" cy="329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sm"/>
                <a:tailEnd type="triangle" w="sm" len="sm"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/>
              <a:lstStyle/>
              <a:p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Line 129"/>
              <p:cNvSpPr>
                <a:spLocks noChangeShapeType="1"/>
              </p:cNvSpPr>
              <p:nvPr/>
            </p:nvSpPr>
            <p:spPr bwMode="auto">
              <a:xfrm>
                <a:off x="4150" y="1544"/>
                <a:ext cx="479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sm"/>
                <a:tailEnd type="triangle" w="sm" len="sm"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/>
              <a:lstStyle/>
              <a:p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Line 130"/>
              <p:cNvSpPr>
                <a:spLocks noChangeShapeType="1"/>
              </p:cNvSpPr>
              <p:nvPr/>
            </p:nvSpPr>
            <p:spPr bwMode="auto">
              <a:xfrm flipV="1">
                <a:off x="4150" y="1080"/>
                <a:ext cx="0" cy="46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sm"/>
                <a:tailEnd type="triangle" w="sm" len="sm"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/>
              <a:lstStyle/>
              <a:p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Line 131"/>
              <p:cNvSpPr>
                <a:spLocks noChangeShapeType="1"/>
              </p:cNvSpPr>
              <p:nvPr/>
            </p:nvSpPr>
            <p:spPr bwMode="auto">
              <a:xfrm>
                <a:off x="4150" y="1544"/>
                <a:ext cx="0" cy="46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sm"/>
                <a:tailEnd type="triangle" w="sm" len="sm"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/>
              <a:lstStyle/>
              <a:p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Line 132"/>
              <p:cNvSpPr>
                <a:spLocks noChangeShapeType="1"/>
              </p:cNvSpPr>
              <p:nvPr/>
            </p:nvSpPr>
            <p:spPr bwMode="auto">
              <a:xfrm flipH="1">
                <a:off x="3689" y="1544"/>
                <a:ext cx="461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sm"/>
                <a:tailEnd type="triangle" w="sm" len="sm"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/>
              <a:lstStyle/>
              <a:p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Line 133"/>
              <p:cNvSpPr>
                <a:spLocks noChangeShapeType="1"/>
              </p:cNvSpPr>
              <p:nvPr/>
            </p:nvSpPr>
            <p:spPr bwMode="auto">
              <a:xfrm rot="10800000">
                <a:off x="3820" y="1215"/>
                <a:ext cx="330" cy="329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sm"/>
                <a:tailEnd type="triangle" w="sm" len="sm"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/>
              <a:lstStyle/>
              <a:p>
                <a:endParaRPr lang="ru-RU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Line 134"/>
              <p:cNvSpPr>
                <a:spLocks noChangeShapeType="1"/>
              </p:cNvSpPr>
              <p:nvPr/>
            </p:nvSpPr>
            <p:spPr bwMode="auto">
              <a:xfrm flipH="1">
                <a:off x="3815" y="1544"/>
                <a:ext cx="335" cy="333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 type="none" w="sm" len="sm"/>
                <a:tailEnd type="triangle" w="sm" len="sm"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/>
              <a:lstStyle/>
              <a:p>
                <a:endParaRPr lang="ru-RU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54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7200" y="152400"/>
            <a:ext cx="8229600" cy="685800"/>
          </a:xfrm>
          <a:prstGeom prst="rect">
            <a:avLst/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prstClr val="black"/>
                </a:solidFill>
              </a:rPr>
              <a:t>Polyarlanǵan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</a:rPr>
              <a:t>jaqtılıq</a:t>
            </a:r>
            <a:endParaRPr lang="ru-RU" sz="3200" b="1" dirty="0">
              <a:solidFill>
                <a:prstClr val="black"/>
              </a:solidFill>
            </a:endParaRPr>
          </a:p>
        </p:txBody>
      </p:sp>
      <p:grpSp>
        <p:nvGrpSpPr>
          <p:cNvPr id="48" name="Группа 47"/>
          <p:cNvGrpSpPr/>
          <p:nvPr/>
        </p:nvGrpSpPr>
        <p:grpSpPr>
          <a:xfrm>
            <a:off x="152400" y="1071546"/>
            <a:ext cx="3632875" cy="2214578"/>
            <a:chOff x="3505200" y="1371600"/>
            <a:chExt cx="3632875" cy="2057400"/>
          </a:xfrm>
        </p:grpSpPr>
        <p:sp>
          <p:nvSpPr>
            <p:cNvPr id="47" name="Прямоугольник 46"/>
            <p:cNvSpPr/>
            <p:nvPr/>
          </p:nvSpPr>
          <p:spPr>
            <a:xfrm>
              <a:off x="3505200" y="1371600"/>
              <a:ext cx="3505200" cy="2057400"/>
            </a:xfrm>
            <a:prstGeom prst="rect">
              <a:avLst/>
            </a:prstGeom>
            <a:ln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grpSp>
          <p:nvGrpSpPr>
            <p:cNvPr id="3" name="Group 126"/>
            <p:cNvGrpSpPr>
              <a:grpSpLocks/>
            </p:cNvGrpSpPr>
            <p:nvPr/>
          </p:nvGrpSpPr>
          <p:grpSpPr bwMode="auto">
            <a:xfrm>
              <a:off x="3886200" y="1524000"/>
              <a:ext cx="3251875" cy="1595299"/>
              <a:chOff x="159" y="2786"/>
              <a:chExt cx="1453" cy="651"/>
            </a:xfrm>
          </p:grpSpPr>
          <p:graphicFrame>
            <p:nvGraphicFramePr>
              <p:cNvPr id="4" name="Object 78"/>
              <p:cNvGraphicFramePr>
                <a:graphicFrameLocks noChangeAspect="1"/>
              </p:cNvGraphicFramePr>
              <p:nvPr/>
            </p:nvGraphicFramePr>
            <p:xfrm>
              <a:off x="159" y="2786"/>
              <a:ext cx="1048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60" name="Формула" r:id="rId4" imgW="1663700" imgH="304800" progId="Equation.3">
                      <p:embed/>
                    </p:oleObj>
                  </mc:Choice>
                  <mc:Fallback>
                    <p:oleObj name="Формула" r:id="rId4" imgW="1663700" imgH="304800" progId="Equation.3">
                      <p:embed/>
                      <p:pic>
                        <p:nvPicPr>
                          <p:cNvPr id="0" name="Picture 3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9" y="2786"/>
                            <a:ext cx="1048" cy="19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" name="Object 79"/>
              <p:cNvGraphicFramePr>
                <a:graphicFrameLocks noChangeAspect="1"/>
              </p:cNvGraphicFramePr>
              <p:nvPr/>
            </p:nvGraphicFramePr>
            <p:xfrm>
              <a:off x="159" y="3009"/>
              <a:ext cx="1256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61" name="Формула" r:id="rId6" imgW="1993900" imgH="342900" progId="Equation.3">
                      <p:embed/>
                    </p:oleObj>
                  </mc:Choice>
                  <mc:Fallback>
                    <p:oleObj name="Формула" r:id="rId6" imgW="1993900" imgH="342900" progId="Equation.3">
                      <p:embed/>
                      <p:pic>
                        <p:nvPicPr>
                          <p:cNvPr id="0" name="Picture 3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9" y="3009"/>
                            <a:ext cx="1256" cy="21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" name="Object 80"/>
              <p:cNvGraphicFramePr>
                <a:graphicFrameLocks noChangeAspect="1"/>
              </p:cNvGraphicFramePr>
              <p:nvPr/>
            </p:nvGraphicFramePr>
            <p:xfrm>
              <a:off x="182" y="3253"/>
              <a:ext cx="504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62" name="Формула" r:id="rId8" imgW="799753" imgH="291973" progId="Equation.3">
                      <p:embed/>
                    </p:oleObj>
                  </mc:Choice>
                  <mc:Fallback>
                    <p:oleObj name="Формула" r:id="rId8" imgW="799753" imgH="291973" progId="Equation.3">
                      <p:embed/>
                      <p:pic>
                        <p:nvPicPr>
                          <p:cNvPr id="0" name="Picture 3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" y="3253"/>
                            <a:ext cx="504" cy="1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" name="Text Box 81"/>
              <p:cNvSpPr txBox="1">
                <a:spLocks noChangeArrowheads="1"/>
              </p:cNvSpPr>
              <p:nvPr/>
            </p:nvSpPr>
            <p:spPr bwMode="auto">
              <a:xfrm>
                <a:off x="704" y="3284"/>
                <a:ext cx="908" cy="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uz-Cyrl-UZ" dirty="0" smtClean="0">
                    <a:solidFill>
                      <a:prstClr val="black"/>
                    </a:solidFill>
                    <a:cs typeface="Times New Roman" pitchFamily="18" charset="0"/>
                  </a:rPr>
                  <a:t>     </a:t>
                </a:r>
                <a:r>
                  <a:rPr lang="en-US" dirty="0" smtClean="0">
                    <a:solidFill>
                      <a:prstClr val="black"/>
                    </a:solidFill>
                    <a:cs typeface="Times New Roman" pitchFamily="18" charset="0"/>
                  </a:rPr>
                  <a:t>–</a:t>
                </a:r>
                <a:r>
                  <a:rPr lang="uz-Cyrl-UZ" dirty="0" smtClean="0">
                    <a:solidFill>
                      <a:prstClr val="black"/>
                    </a:solidFill>
                    <a:cs typeface="Times New Roman" pitchFamily="18" charset="0"/>
                  </a:rPr>
                  <a:t>   </a:t>
                </a:r>
                <a:r>
                  <a:rPr lang="en-US" sz="2000" b="1" dirty="0" err="1" smtClean="0">
                    <a:solidFill>
                      <a:prstClr val="black"/>
                    </a:solidFill>
                  </a:rPr>
                  <a:t>kogerent</a:t>
                </a:r>
                <a:endParaRPr lang="ru-RU" sz="20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1" name="Группа 50"/>
          <p:cNvGrpSpPr/>
          <p:nvPr/>
        </p:nvGrpSpPr>
        <p:grpSpPr>
          <a:xfrm>
            <a:off x="762000" y="3810000"/>
            <a:ext cx="7620000" cy="2819400"/>
            <a:chOff x="762000" y="3581400"/>
            <a:chExt cx="7620000" cy="2819400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762000" y="3581400"/>
              <a:ext cx="7620000" cy="2819400"/>
            </a:xfrm>
            <a:prstGeom prst="rect">
              <a:avLst/>
            </a:prstGeom>
            <a:ln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grpSp>
          <p:nvGrpSpPr>
            <p:cNvPr id="46" name="Группа 45"/>
            <p:cNvGrpSpPr/>
            <p:nvPr/>
          </p:nvGrpSpPr>
          <p:grpSpPr>
            <a:xfrm>
              <a:off x="896540" y="3581400"/>
              <a:ext cx="7350919" cy="2658343"/>
              <a:chOff x="1259681" y="4035425"/>
              <a:chExt cx="6088857" cy="2216059"/>
            </a:xfrm>
          </p:grpSpPr>
          <p:grpSp>
            <p:nvGrpSpPr>
              <p:cNvPr id="9" name="Group 99"/>
              <p:cNvGrpSpPr>
                <a:grpSpLocks/>
              </p:cNvGrpSpPr>
              <p:nvPr/>
            </p:nvGrpSpPr>
            <p:grpSpPr bwMode="auto">
              <a:xfrm>
                <a:off x="1640681" y="4035425"/>
                <a:ext cx="1258888" cy="1574800"/>
                <a:chOff x="1667" y="2728"/>
                <a:chExt cx="793" cy="992"/>
              </a:xfrm>
            </p:grpSpPr>
            <p:sp>
              <p:nvSpPr>
                <p:cNvPr id="10" name="Line 83"/>
                <p:cNvSpPr>
                  <a:spLocks noChangeShapeType="1"/>
                </p:cNvSpPr>
                <p:nvPr/>
              </p:nvSpPr>
              <p:spPr bwMode="auto">
                <a:xfrm>
                  <a:off x="1667" y="3144"/>
                  <a:ext cx="71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1997" y="2780"/>
                  <a:ext cx="0" cy="7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1732" y="2867"/>
                  <a:ext cx="553" cy="553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 type="triangle" w="sm" len="sm"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graphicFrame>
              <p:nvGraphicFramePr>
                <p:cNvPr id="13" name="Object 86"/>
                <p:cNvGraphicFramePr>
                  <a:graphicFrameLocks noChangeAspect="1"/>
                </p:cNvGraphicFramePr>
                <p:nvPr/>
              </p:nvGraphicFramePr>
              <p:xfrm>
                <a:off x="1832" y="3576"/>
                <a:ext cx="320" cy="1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363" name="Формула" r:id="rId10" imgW="508000" imgH="228600" progId="Equation.3">
                        <p:embed/>
                      </p:oleObj>
                    </mc:Choice>
                    <mc:Fallback>
                      <p:oleObj name="Формула" r:id="rId10" imgW="508000" imgH="228600" progId="Equation.3">
                        <p:embed/>
                        <p:pic>
                          <p:nvPicPr>
                            <p:cNvPr id="0" name="Picture 3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32" y="3576"/>
                              <a:ext cx="320" cy="14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4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2220" y="3144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b="1" i="1">
                      <a:solidFill>
                        <a:prstClr val="black"/>
                      </a:solidFill>
                    </a:rPr>
                    <a:t>X</a:t>
                  </a:r>
                  <a:endParaRPr lang="ru-RU" sz="1600" b="1" i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1808" y="2728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b="1" i="1">
                      <a:solidFill>
                        <a:prstClr val="black"/>
                      </a:solidFill>
                    </a:rPr>
                    <a:t>Y</a:t>
                  </a:r>
                  <a:endParaRPr lang="ru-RU" sz="1600" b="1" i="1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Group 118"/>
              <p:cNvGrpSpPr>
                <a:grpSpLocks/>
              </p:cNvGrpSpPr>
              <p:nvPr/>
            </p:nvGrpSpPr>
            <p:grpSpPr bwMode="auto">
              <a:xfrm>
                <a:off x="3039269" y="4060825"/>
                <a:ext cx="1258887" cy="1746250"/>
                <a:chOff x="2763" y="2727"/>
                <a:chExt cx="793" cy="1100"/>
              </a:xfrm>
            </p:grpSpPr>
            <p:sp>
              <p:nvSpPr>
                <p:cNvPr id="17" name="Line 89"/>
                <p:cNvSpPr>
                  <a:spLocks noChangeShapeType="1"/>
                </p:cNvSpPr>
                <p:nvPr/>
              </p:nvSpPr>
              <p:spPr bwMode="auto">
                <a:xfrm>
                  <a:off x="2763" y="3143"/>
                  <a:ext cx="71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Line 90"/>
                <p:cNvSpPr>
                  <a:spLocks noChangeShapeType="1"/>
                </p:cNvSpPr>
                <p:nvPr/>
              </p:nvSpPr>
              <p:spPr bwMode="auto">
                <a:xfrm flipV="1">
                  <a:off x="3093" y="2779"/>
                  <a:ext cx="0" cy="7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graphicFrame>
              <p:nvGraphicFramePr>
                <p:cNvPr id="19" name="Object 91"/>
                <p:cNvGraphicFramePr>
                  <a:graphicFrameLocks noChangeAspect="1"/>
                </p:cNvGraphicFramePr>
                <p:nvPr/>
              </p:nvGraphicFramePr>
              <p:xfrm>
                <a:off x="2916" y="3467"/>
                <a:ext cx="344" cy="3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364" name="Формула" r:id="rId12" imgW="545863" imgH="571252" progId="Equation.3">
                        <p:embed/>
                      </p:oleObj>
                    </mc:Choice>
                    <mc:Fallback>
                      <p:oleObj name="Формула" r:id="rId12" imgW="545863" imgH="571252" progId="Equation.3">
                        <p:embed/>
                        <p:pic>
                          <p:nvPicPr>
                            <p:cNvPr id="0" name="Picture 32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6" y="3467"/>
                              <a:ext cx="344" cy="36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0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3316" y="3143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b="1" i="1">
                      <a:solidFill>
                        <a:prstClr val="black"/>
                      </a:solidFill>
                    </a:rPr>
                    <a:t>X</a:t>
                  </a:r>
                  <a:endParaRPr lang="ru-RU" sz="1600" b="1" i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2904" y="2727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b="1" i="1">
                      <a:solidFill>
                        <a:prstClr val="black"/>
                      </a:solidFill>
                    </a:rPr>
                    <a:t>Y</a:t>
                  </a:r>
                  <a:endParaRPr lang="ru-RU" sz="1600" b="1" i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Oval 96"/>
                <p:cNvSpPr>
                  <a:spLocks noChangeArrowheads="1"/>
                </p:cNvSpPr>
                <p:nvPr/>
              </p:nvSpPr>
              <p:spPr bwMode="auto">
                <a:xfrm rot="2237595">
                  <a:off x="3027" y="2823"/>
                  <a:ext cx="168" cy="647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 wrap="none" anchor="ctr"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3096" y="2892"/>
                  <a:ext cx="210" cy="252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3249" y="3021"/>
                  <a:ext cx="39" cy="6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5" name="Group 119"/>
              <p:cNvGrpSpPr>
                <a:grpSpLocks/>
              </p:cNvGrpSpPr>
              <p:nvPr/>
            </p:nvGrpSpPr>
            <p:grpSpPr bwMode="auto">
              <a:xfrm>
                <a:off x="4458494" y="4043362"/>
                <a:ext cx="1258887" cy="1778000"/>
                <a:chOff x="3657" y="2716"/>
                <a:chExt cx="793" cy="1120"/>
              </a:xfrm>
            </p:grpSpPr>
            <p:sp>
              <p:nvSpPr>
                <p:cNvPr id="26" name="Line 101"/>
                <p:cNvSpPr>
                  <a:spLocks noChangeShapeType="1"/>
                </p:cNvSpPr>
                <p:nvPr/>
              </p:nvSpPr>
              <p:spPr bwMode="auto">
                <a:xfrm>
                  <a:off x="3657" y="3156"/>
                  <a:ext cx="71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3987" y="2792"/>
                  <a:ext cx="0" cy="7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graphicFrame>
              <p:nvGraphicFramePr>
                <p:cNvPr id="28" name="Object 104"/>
                <p:cNvGraphicFramePr>
                  <a:graphicFrameLocks noChangeAspect="1"/>
                </p:cNvGraphicFramePr>
                <p:nvPr/>
              </p:nvGraphicFramePr>
              <p:xfrm>
                <a:off x="3810" y="3484"/>
                <a:ext cx="344" cy="3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365" name="Формула" r:id="rId14" imgW="545863" imgH="558558" progId="Equation.3">
                        <p:embed/>
                      </p:oleObj>
                    </mc:Choice>
                    <mc:Fallback>
                      <p:oleObj name="Формула" r:id="rId14" imgW="545863" imgH="558558" progId="Equation.3">
                        <p:embed/>
                        <p:pic>
                          <p:nvPicPr>
                            <p:cNvPr id="0" name="Picture 32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0" y="3484"/>
                              <a:ext cx="344" cy="35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9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4210" y="3156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b="1" i="1">
                      <a:solidFill>
                        <a:prstClr val="black"/>
                      </a:solidFill>
                    </a:rPr>
                    <a:t>X</a:t>
                  </a:r>
                  <a:endParaRPr lang="ru-RU" sz="1600" b="1" i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3745" y="2716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b="1" i="1">
                      <a:solidFill>
                        <a:prstClr val="black"/>
                      </a:solidFill>
                    </a:rPr>
                    <a:t>Y</a:t>
                  </a:r>
                  <a:endParaRPr lang="ru-RU" sz="1600" b="1" i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Oval 108"/>
                <p:cNvSpPr>
                  <a:spLocks noChangeArrowheads="1"/>
                </p:cNvSpPr>
                <p:nvPr/>
              </p:nvSpPr>
              <p:spPr bwMode="auto">
                <a:xfrm>
                  <a:off x="3721" y="2880"/>
                  <a:ext cx="528" cy="52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 wrap="none" anchor="ctr"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Line 109"/>
                <p:cNvSpPr>
                  <a:spLocks noChangeShapeType="1"/>
                </p:cNvSpPr>
                <p:nvPr/>
              </p:nvSpPr>
              <p:spPr bwMode="auto">
                <a:xfrm flipV="1">
                  <a:off x="3985" y="2952"/>
                  <a:ext cx="174" cy="192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Line 110"/>
                <p:cNvSpPr>
                  <a:spLocks noChangeShapeType="1"/>
                </p:cNvSpPr>
                <p:nvPr/>
              </p:nvSpPr>
              <p:spPr bwMode="auto">
                <a:xfrm>
                  <a:off x="4200" y="2994"/>
                  <a:ext cx="42" cy="8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4" name="Group 120"/>
              <p:cNvGrpSpPr>
                <a:grpSpLocks/>
              </p:cNvGrpSpPr>
              <p:nvPr/>
            </p:nvGrpSpPr>
            <p:grpSpPr bwMode="auto">
              <a:xfrm>
                <a:off x="5998369" y="4062412"/>
                <a:ext cx="1258887" cy="1574800"/>
                <a:chOff x="4627" y="2728"/>
                <a:chExt cx="793" cy="992"/>
              </a:xfrm>
            </p:grpSpPr>
            <p:sp>
              <p:nvSpPr>
                <p:cNvPr id="35" name="Line 112"/>
                <p:cNvSpPr>
                  <a:spLocks noChangeShapeType="1"/>
                </p:cNvSpPr>
                <p:nvPr/>
              </p:nvSpPr>
              <p:spPr bwMode="auto">
                <a:xfrm>
                  <a:off x="4627" y="3144"/>
                  <a:ext cx="71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Line 113"/>
                <p:cNvSpPr>
                  <a:spLocks noChangeShapeType="1"/>
                </p:cNvSpPr>
                <p:nvPr/>
              </p:nvSpPr>
              <p:spPr bwMode="auto">
                <a:xfrm flipV="1">
                  <a:off x="4957" y="2780"/>
                  <a:ext cx="0" cy="7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Line 114"/>
                <p:cNvSpPr>
                  <a:spLocks noChangeShapeType="1"/>
                </p:cNvSpPr>
                <p:nvPr/>
              </p:nvSpPr>
              <p:spPr bwMode="auto">
                <a:xfrm flipH="1" flipV="1">
                  <a:off x="4692" y="2867"/>
                  <a:ext cx="553" cy="553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 type="triangle" w="sm" len="sm"/>
                  <a:tailEnd type="triangle" w="sm" len="sm"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/>
                <a:lstStyle/>
                <a:p>
                  <a:endParaRPr lang="ru-RU">
                    <a:solidFill>
                      <a:prstClr val="black"/>
                    </a:solidFill>
                  </a:endParaRPr>
                </a:p>
              </p:txBody>
            </p:sp>
            <p:graphicFrame>
              <p:nvGraphicFramePr>
                <p:cNvPr id="38" name="Object 115"/>
                <p:cNvGraphicFramePr>
                  <a:graphicFrameLocks noChangeAspect="1"/>
                </p:cNvGraphicFramePr>
                <p:nvPr/>
              </p:nvGraphicFramePr>
              <p:xfrm>
                <a:off x="4788" y="3576"/>
                <a:ext cx="328" cy="1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366" name="Формула" r:id="rId16" imgW="520700" imgH="228600" progId="Equation.3">
                        <p:embed/>
                      </p:oleObj>
                    </mc:Choice>
                    <mc:Fallback>
                      <p:oleObj name="Формула" r:id="rId16" imgW="520700" imgH="228600" progId="Equation.3">
                        <p:embed/>
                        <p:pic>
                          <p:nvPicPr>
                            <p:cNvPr id="0" name="Picture 3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88" y="3576"/>
                              <a:ext cx="328" cy="14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9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180" y="3144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b="1" i="1">
                      <a:solidFill>
                        <a:prstClr val="black"/>
                      </a:solidFill>
                    </a:rPr>
                    <a:t>X</a:t>
                  </a:r>
                  <a:endParaRPr lang="ru-RU" sz="1600" b="1" i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4768" y="2728"/>
                  <a:ext cx="24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b="1" i="1">
                      <a:solidFill>
                        <a:prstClr val="black"/>
                      </a:solidFill>
                    </a:rPr>
                    <a:t>Y</a:t>
                  </a:r>
                  <a:endParaRPr lang="ru-RU" sz="1600" b="1" i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1" name="Text Box 122"/>
              <p:cNvSpPr txBox="1">
                <a:spLocks noChangeArrowheads="1"/>
              </p:cNvSpPr>
              <p:nvPr/>
            </p:nvSpPr>
            <p:spPr bwMode="auto">
              <a:xfrm>
                <a:off x="1259681" y="5943600"/>
                <a:ext cx="1176338" cy="307884"/>
              </a:xfrm>
              <a:prstGeom prst="rect">
                <a:avLst/>
              </a:prstGeom>
              <a:ln>
                <a:headEnd/>
                <a:tailEnd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rtDeco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b="1" dirty="0" smtClean="0">
                    <a:solidFill>
                      <a:prstClr val="black"/>
                    </a:solidFill>
                  </a:rPr>
                  <a:t>    </a:t>
                </a:r>
                <a:r>
                  <a:rPr lang="en-US" b="1" dirty="0" err="1" smtClean="0">
                    <a:solidFill>
                      <a:prstClr val="black"/>
                    </a:solidFill>
                  </a:rPr>
                  <a:t>Sızıqlı</a:t>
                </a:r>
                <a:endParaRPr lang="ru-RU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Text Box 123"/>
              <p:cNvSpPr txBox="1">
                <a:spLocks noChangeArrowheads="1"/>
              </p:cNvSpPr>
              <p:nvPr/>
            </p:nvSpPr>
            <p:spPr bwMode="auto">
              <a:xfrm>
                <a:off x="2612231" y="5943600"/>
                <a:ext cx="1828800" cy="307884"/>
              </a:xfrm>
              <a:prstGeom prst="rect">
                <a:avLst/>
              </a:prstGeom>
              <a:ln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rtDeco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ru-RU" b="1" dirty="0" smtClean="0">
                    <a:solidFill>
                      <a:prstClr val="black"/>
                    </a:solidFill>
                  </a:rPr>
                  <a:t>           </a:t>
                </a:r>
                <a:r>
                  <a:rPr lang="en-US" b="1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b="1" dirty="0" err="1" smtClean="0">
                    <a:solidFill>
                      <a:prstClr val="black"/>
                    </a:solidFill>
                  </a:rPr>
                  <a:t>Elliptik</a:t>
                </a:r>
                <a:endParaRPr lang="ru-RU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Text Box 124"/>
              <p:cNvSpPr txBox="1">
                <a:spLocks noChangeArrowheads="1"/>
              </p:cNvSpPr>
              <p:nvPr/>
            </p:nvSpPr>
            <p:spPr bwMode="auto">
              <a:xfrm>
                <a:off x="4572000" y="5943600"/>
                <a:ext cx="1303337" cy="307884"/>
              </a:xfrm>
              <a:prstGeom prst="rect">
                <a:avLst/>
              </a:prstGeom>
              <a:ln>
                <a:headEnd/>
                <a:tailEnd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rtDeco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ru-RU" b="1" dirty="0" smtClean="0">
                    <a:solidFill>
                      <a:prstClr val="black"/>
                    </a:solidFill>
                  </a:rPr>
                  <a:t>    </a:t>
                </a:r>
                <a:r>
                  <a:rPr lang="en-US" b="1" dirty="0" err="1" smtClean="0">
                    <a:solidFill>
                      <a:prstClr val="black"/>
                    </a:solidFill>
                  </a:rPr>
                  <a:t>Sheńberli</a:t>
                </a:r>
                <a:endParaRPr lang="ru-RU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Text Box 125"/>
              <p:cNvSpPr txBox="1">
                <a:spLocks noChangeArrowheads="1"/>
              </p:cNvSpPr>
              <p:nvPr/>
            </p:nvSpPr>
            <p:spPr bwMode="auto">
              <a:xfrm>
                <a:off x="6172200" y="5943600"/>
                <a:ext cx="1176338" cy="307884"/>
              </a:xfrm>
              <a:prstGeom prst="rect">
                <a:avLst/>
              </a:prstGeom>
              <a:ln>
                <a:headEnd/>
                <a:tailEnd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rtDeco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ru-RU" b="1" dirty="0" smtClean="0">
                    <a:solidFill>
                      <a:prstClr val="black"/>
                    </a:solidFill>
                  </a:rPr>
                  <a:t>   </a:t>
                </a:r>
                <a:r>
                  <a:rPr lang="en-US" b="1" dirty="0" err="1" smtClean="0">
                    <a:solidFill>
                      <a:prstClr val="black"/>
                    </a:solidFill>
                  </a:rPr>
                  <a:t>Sızıqlı</a:t>
                </a:r>
                <a:endParaRPr lang="ru-RU" b="1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Прямоугольник 49"/>
          <p:cNvSpPr/>
          <p:nvPr/>
        </p:nvSpPr>
        <p:spPr>
          <a:xfrm>
            <a:off x="3810000" y="1066800"/>
            <a:ext cx="5191156" cy="224676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prstClr val="black"/>
                </a:solidFill>
              </a:rPr>
              <a:t>Tábiyiy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nurdı</a:t>
            </a:r>
            <a:r>
              <a:rPr lang="en-US" sz="2000" b="1" dirty="0" smtClean="0">
                <a:solidFill>
                  <a:prstClr val="black"/>
                </a:solidFill>
              </a:rPr>
              <a:t>, </a:t>
            </a:r>
            <a:r>
              <a:rPr lang="en-US" sz="2000" b="1" dirty="0" err="1" smtClean="0">
                <a:solidFill>
                  <a:prstClr val="black"/>
                </a:solidFill>
              </a:rPr>
              <a:t>kristallografik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kósherine</a:t>
            </a:r>
            <a:r>
              <a:rPr lang="en-US" sz="2000" b="1" dirty="0" smtClean="0">
                <a:solidFill>
                  <a:prstClr val="black"/>
                </a:solidFill>
              </a:rPr>
              <a:t> parallel </a:t>
            </a:r>
            <a:r>
              <a:rPr lang="en-US" sz="2000" b="1" dirty="0" err="1" smtClean="0">
                <a:solidFill>
                  <a:prstClr val="black"/>
                </a:solidFill>
              </a:rPr>
              <a:t>kesilgen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turmalin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kristall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plastinkasınan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ótkiziwde</a:t>
            </a:r>
            <a:r>
              <a:rPr lang="en-US" sz="2000" b="1" dirty="0" smtClean="0">
                <a:solidFill>
                  <a:prstClr val="black"/>
                </a:solidFill>
              </a:rPr>
              <a:t>, </a:t>
            </a:r>
            <a:r>
              <a:rPr lang="en-US" sz="2000" b="1" i="1" dirty="0" err="1" smtClean="0">
                <a:solidFill>
                  <a:prstClr val="black"/>
                </a:solidFill>
              </a:rPr>
              <a:t>sızıqlı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polyarlanǵan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jaqtılıqtı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ańsat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alıw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múmkin</a:t>
            </a:r>
            <a:r>
              <a:rPr lang="en-US" sz="2000" b="1" dirty="0" smtClean="0">
                <a:solidFill>
                  <a:prstClr val="black"/>
                </a:solidFill>
              </a:rPr>
              <a:t>. </a:t>
            </a:r>
            <a:r>
              <a:rPr lang="en-US" sz="2000" b="1" dirty="0" err="1" smtClean="0">
                <a:solidFill>
                  <a:prstClr val="black"/>
                </a:solidFill>
              </a:rPr>
              <a:t>Turmalin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kristalı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kúshli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anizotrop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bolǵanı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sebepli</a:t>
            </a:r>
            <a:r>
              <a:rPr lang="en-US" sz="2000" b="1" dirty="0" smtClean="0">
                <a:solidFill>
                  <a:prstClr val="black"/>
                </a:solidFill>
              </a:rPr>
              <a:t>, </a:t>
            </a:r>
            <a:r>
              <a:rPr lang="en-US" sz="2000" b="1" dirty="0" err="1" smtClean="0">
                <a:solidFill>
                  <a:prstClr val="black"/>
                </a:solidFill>
              </a:rPr>
              <a:t>optikalıq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kósherge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perpendikulyar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bolǵan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elektr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vektorlarınan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ibarat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bolǵan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nurların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kúshli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jutadı</a:t>
            </a:r>
            <a:r>
              <a:rPr lang="en-US" sz="2000" b="1" dirty="0" smtClean="0">
                <a:solidFill>
                  <a:prstClr val="black"/>
                </a:solidFill>
              </a:rPr>
              <a:t>.</a:t>
            </a:r>
            <a:r>
              <a:rPr lang="ru-RU" sz="2000" b="1" dirty="0" smtClean="0">
                <a:solidFill>
                  <a:prstClr val="black"/>
                </a:solidFill>
              </a:rPr>
              <a:t> </a:t>
            </a:r>
            <a:endParaRPr lang="ru-RU" sz="2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50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8600" y="152400"/>
            <a:ext cx="8686800" cy="1633526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Eki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ózara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perpendikulyar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tegisliklerde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polyarlanǵan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eki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monoxromatikalıq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tolqınlar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birden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bir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baǵıt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boyınsha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tarqalıw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waqtında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kóshiwleri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nátiyjesinde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elleptikalıq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polyarlanǵan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tolqın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payda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boladı</a:t>
            </a:r>
            <a:r>
              <a:rPr lang="en-US" sz="2400" b="1" dirty="0" smtClean="0">
                <a:solidFill>
                  <a:prstClr val="black"/>
                </a:solidFill>
              </a:rPr>
              <a:t>.</a:t>
            </a:r>
            <a:r>
              <a:rPr lang="ru-RU" sz="2400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905000"/>
            <a:ext cx="7467600" cy="4578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</p:spTree>
    <p:extLst>
      <p:ext uri="{BB962C8B-B14F-4D97-AF65-F5344CB8AC3E}">
        <p14:creationId xmlns:p14="http://schemas.microsoft.com/office/powerpoint/2010/main" val="8605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err="1" smtClean="0">
                <a:solidFill>
                  <a:schemeClr val="tx1"/>
                </a:solidFill>
              </a:rPr>
              <a:t>Polyarlanıw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4080" name="ShockwaveFlash1" r:id="rId2" imgW="8207353" imgH="5594917"/>
        </mc:Choice>
        <mc:Fallback>
          <p:control name="ShockwaveFlash1" r:id="rId2" imgW="8207353" imgH="5594917">
            <p:pic>
              <p:nvPicPr>
                <p:cNvPr id="0" name="ShockwaveFlash1"/>
                <p:cNvPicPr preferRelativeResize="0">
                  <a:picLocks noChangeAspect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313" y="1066800"/>
                  <a:ext cx="8207375" cy="5594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087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00491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/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en-US" sz="3600" b="1" dirty="0" err="1" smtClean="0">
                <a:solidFill>
                  <a:schemeClr val="tx1"/>
                </a:solidFill>
              </a:rPr>
              <a:t>Lazer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deregi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shıǵarıp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atırǵan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sızıqlı</a:t>
            </a:r>
            <a:r>
              <a:rPr lang="en-US" sz="3600" b="1" dirty="0" smtClean="0">
                <a:solidFill>
                  <a:schemeClr val="tx1"/>
                </a:solidFill>
              </a:rPr>
              <a:t> – </a:t>
            </a:r>
            <a:r>
              <a:rPr lang="en-US" sz="3600" b="1" dirty="0" err="1" smtClean="0">
                <a:solidFill>
                  <a:schemeClr val="tx1"/>
                </a:solidFill>
              </a:rPr>
              <a:t>polyarlanǵan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jaqtılıq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5104" name="ShockwaveFlash1" r:id="rId2" imgW="8207353" imgH="5229955"/>
        </mc:Choice>
        <mc:Fallback>
          <p:control name="ShockwaveFlash1" r:id="rId2" imgW="8207353" imgH="5229955">
            <p:pic>
              <p:nvPicPr>
                <p:cNvPr id="0" name="ShockwaveFlash1"/>
                <p:cNvPicPr preferRelativeResize="0">
                  <a:picLocks noChangeAspect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313" y="1371600"/>
                  <a:ext cx="8207375" cy="52292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1531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Polyarlanıw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dárejesi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304800" y="1371600"/>
            <a:ext cx="2971800" cy="1600200"/>
            <a:chOff x="304800" y="1371600"/>
            <a:chExt cx="2971800" cy="137160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304800" y="1371600"/>
              <a:ext cx="2971800" cy="13716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graphicFrame>
          <p:nvGraphicFramePr>
            <p:cNvPr id="24577" name="Object 1"/>
            <p:cNvGraphicFramePr>
              <a:graphicFrameLocks noChangeAspect="1"/>
            </p:cNvGraphicFramePr>
            <p:nvPr/>
          </p:nvGraphicFramePr>
          <p:xfrm>
            <a:off x="304800" y="1447800"/>
            <a:ext cx="2883505" cy="121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18" name="Формула" r:id="rId4" imgW="1282700" imgH="596900" progId="Equation.3">
                    <p:embed/>
                  </p:oleObj>
                </mc:Choice>
                <mc:Fallback>
                  <p:oleObj name="Формула" r:id="rId4" imgW="1282700" imgH="596900" progId="Equation.3">
                    <p:embed/>
                    <p:pic>
                      <p:nvPicPr>
                        <p:cNvPr id="0" name="Picture 1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" y="1447800"/>
                          <a:ext cx="2883505" cy="1219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429000" y="1525487"/>
            <a:ext cx="5562600" cy="1508105"/>
            <a:chOff x="304800" y="3563131"/>
            <a:chExt cx="6553200" cy="1314447"/>
          </a:xfrm>
        </p:grpSpPr>
        <p:sp>
          <p:nvSpPr>
            <p:cNvPr id="24579" name="Rectangle 3"/>
            <p:cNvSpPr>
              <a:spLocks noChangeArrowheads="1"/>
            </p:cNvSpPr>
            <p:nvPr/>
          </p:nvSpPr>
          <p:spPr bwMode="auto">
            <a:xfrm>
              <a:off x="304800" y="3563131"/>
              <a:ext cx="6553200" cy="131444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2000" b="1" dirty="0" smtClean="0">
                  <a:solidFill>
                    <a:prstClr val="black"/>
                  </a:solidFill>
                  <a:latin typeface="Arial" pitchFamily="34" charset="0"/>
                </a:rPr>
                <a:t>                                  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2000" b="1" dirty="0" smtClean="0">
                  <a:solidFill>
                    <a:prstClr val="black"/>
                  </a:solidFill>
                  <a:latin typeface="Arial" pitchFamily="34" charset="0"/>
                </a:rPr>
                <a:t>                            </a:t>
              </a:r>
              <a:r>
                <a:rPr lang="ru-RU" sz="2400" b="1" dirty="0" smtClean="0">
                  <a:solidFill>
                    <a:prstClr val="black"/>
                  </a:solidFill>
                </a:rPr>
                <a:t>-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bir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bólimi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polyarlanǵan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jaqtılıq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jedelliginiń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maksimal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hám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minimal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mánisleri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.</a:t>
              </a:r>
              <a:endParaRPr lang="ru-RU" sz="2400" b="1" dirty="0" smtClean="0">
                <a:solidFill>
                  <a:prstClr val="black"/>
                </a:solidFill>
              </a:endParaRPr>
            </a:p>
          </p:txBody>
        </p:sp>
        <p:graphicFrame>
          <p:nvGraphicFramePr>
            <p:cNvPr id="2458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3456466"/>
                </p:ext>
              </p:extLst>
            </p:nvPr>
          </p:nvGraphicFramePr>
          <p:xfrm>
            <a:off x="809750" y="3603331"/>
            <a:ext cx="1742931" cy="615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19" name="Формула" r:id="rId6" imgW="596900" imgH="228600" progId="Equation.3">
                    <p:embed/>
                  </p:oleObj>
                </mc:Choice>
                <mc:Fallback>
                  <p:oleObj name="Формула" r:id="rId6" imgW="596900" imgH="228600" progId="Equation.3">
                    <p:embed/>
                    <p:pic>
                      <p:nvPicPr>
                        <p:cNvPr id="0" name="Picture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750" y="3603331"/>
                          <a:ext cx="1742931" cy="615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Прямоугольник 12"/>
          <p:cNvSpPr/>
          <p:nvPr/>
        </p:nvSpPr>
        <p:spPr>
          <a:xfrm>
            <a:off x="457200" y="3429000"/>
            <a:ext cx="8229600" cy="8382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Tábiyiy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ushın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57200" y="4724400"/>
            <a:ext cx="8229600" cy="8382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Tegis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polyarlanǵan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ushın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4572000" y="3429000"/>
          <a:ext cx="35098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0" name="Формула" r:id="rId8" imgW="1066800" imgH="228600" progId="Equation.3">
                  <p:embed/>
                </p:oleObj>
              </mc:Choice>
              <mc:Fallback>
                <p:oleObj name="Формула" r:id="rId8" imgW="1066800" imgH="228600" progId="Equation.3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429000"/>
                        <a:ext cx="3509818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24584" name="Object 8"/>
          <p:cNvGraphicFramePr>
            <a:graphicFrameLocks noChangeAspect="1"/>
          </p:cNvGraphicFramePr>
          <p:nvPr/>
        </p:nvGraphicFramePr>
        <p:xfrm>
          <a:off x="5638800" y="4724400"/>
          <a:ext cx="3072581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1" name="Формула" r:id="rId10" imgW="875920" imgH="215806" progId="Equation.3">
                  <p:embed/>
                </p:oleObj>
              </mc:Choice>
              <mc:Fallback>
                <p:oleObj name="Формула" r:id="rId10" imgW="875920" imgH="215806" progId="Equation.3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724400"/>
                        <a:ext cx="3072581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66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37338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Malyus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nızamı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pic>
        <p:nvPicPr>
          <p:cNvPr id="26625" name="Picture 1" descr="C:\Program Files\Physicon\Open Physics 2.5 part 2\content\chapter3\section\paragraph11\images\3-11-7.gif"/>
          <p:cNvPicPr>
            <a:picLocks noChangeAspect="1" noChangeArrowheads="1"/>
          </p:cNvPicPr>
          <p:nvPr/>
        </p:nvPicPr>
        <p:blipFill>
          <a:blip r:embed="rId5" r:link="rId6">
            <a:lum contrast="36000"/>
          </a:blip>
          <a:srcRect/>
          <a:stretch>
            <a:fillRect/>
          </a:stretch>
        </p:blipFill>
        <p:spPr bwMode="auto">
          <a:xfrm>
            <a:off x="214282" y="3714752"/>
            <a:ext cx="6500858" cy="2946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253213" y="1066800"/>
            <a:ext cx="3709187" cy="2362200"/>
            <a:chOff x="253213" y="1066800"/>
            <a:chExt cx="3709187" cy="236220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253213" y="1066800"/>
              <a:ext cx="3709187" cy="2308324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400" b="1" dirty="0" err="1" smtClean="0">
                  <a:solidFill>
                    <a:prstClr val="black"/>
                  </a:solidFill>
                </a:rPr>
                <a:t>Analizator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arqalı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ótken</a:t>
              </a:r>
              <a:r>
                <a:rPr lang="ru-RU" sz="2400" b="1" dirty="0" smtClean="0">
                  <a:solidFill>
                    <a:prstClr val="black"/>
                  </a:solidFill>
                </a:rPr>
                <a:t>    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jaqtılıq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jedelligi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</a:p>
            <a:p>
              <a:pPr algn="ctr"/>
              <a:r>
                <a:rPr lang="en-US" sz="2400" b="1" dirty="0" err="1" smtClean="0">
                  <a:solidFill>
                    <a:prstClr val="black"/>
                  </a:solidFill>
                </a:rPr>
                <a:t>múyeshke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</a:p>
            <a:p>
              <a:pPr algn="ctr"/>
              <a:r>
                <a:rPr lang="en-US" sz="2400" b="1" dirty="0" err="1" smtClean="0">
                  <a:solidFill>
                    <a:prstClr val="black"/>
                  </a:solidFill>
                </a:rPr>
                <a:t>baylanıslı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400" b="1" dirty="0" err="1" smtClean="0">
                  <a:solidFill>
                    <a:prstClr val="black"/>
                  </a:solidFill>
                </a:rPr>
                <a:t>ózgeredi</a:t>
              </a:r>
              <a:endParaRPr lang="ru-RU" sz="2400" b="1" dirty="0" smtClean="0">
                <a:solidFill>
                  <a:prstClr val="black"/>
                </a:solidFill>
              </a:endParaRPr>
            </a:p>
            <a:p>
              <a:endParaRPr lang="ru-RU" sz="2400" b="1" dirty="0" smtClean="0">
                <a:solidFill>
                  <a:prstClr val="white"/>
                </a:solidFill>
              </a:endParaRPr>
            </a:p>
            <a:p>
              <a:endParaRPr lang="ru-RU" sz="2400" b="1" dirty="0">
                <a:solidFill>
                  <a:prstClr val="white"/>
                </a:solidFill>
              </a:endParaRPr>
            </a:p>
          </p:txBody>
        </p:sp>
        <p:graphicFrame>
          <p:nvGraphicFramePr>
            <p:cNvPr id="26626" name="Object 2"/>
            <p:cNvGraphicFramePr>
              <a:graphicFrameLocks noChangeAspect="1"/>
            </p:cNvGraphicFramePr>
            <p:nvPr/>
          </p:nvGraphicFramePr>
          <p:xfrm>
            <a:off x="3643306" y="1071546"/>
            <a:ext cx="244930" cy="428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77" name="Формула" r:id="rId7" imgW="126780" imgH="164814" progId="Equation.3">
                    <p:embed/>
                  </p:oleObj>
                </mc:Choice>
                <mc:Fallback>
                  <p:oleObj name="Формула" r:id="rId7" imgW="126780" imgH="164814" progId="Equation.3">
                    <p:embed/>
                    <p:pic>
                      <p:nvPicPr>
                        <p:cNvPr id="0" name="Picture 1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3306" y="1071546"/>
                          <a:ext cx="244930" cy="4286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28" name="Object 4"/>
            <p:cNvGraphicFramePr>
              <a:graphicFrameLocks noChangeAspect="1"/>
            </p:cNvGraphicFramePr>
            <p:nvPr/>
          </p:nvGraphicFramePr>
          <p:xfrm>
            <a:off x="1000100" y="1785926"/>
            <a:ext cx="4572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78" name="Формула" r:id="rId9" imgW="139579" imgH="164957" progId="Equation.3">
                    <p:embed/>
                  </p:oleObj>
                </mc:Choice>
                <mc:Fallback>
                  <p:oleObj name="Формула" r:id="rId9" imgW="139579" imgH="164957" progId="Equation.3">
                    <p:embed/>
                    <p:pic>
                      <p:nvPicPr>
                        <p:cNvPr id="0" name="Picture 1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100" y="1785926"/>
                          <a:ext cx="457200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0" name="Object 6"/>
            <p:cNvGraphicFramePr>
              <a:graphicFrameLocks noChangeAspect="1"/>
            </p:cNvGraphicFramePr>
            <p:nvPr/>
          </p:nvGraphicFramePr>
          <p:xfrm>
            <a:off x="457200" y="2667000"/>
            <a:ext cx="2554941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79" name="Формула" r:id="rId11" imgW="799753" imgH="241195" progId="Equation.3">
                    <p:embed/>
                  </p:oleObj>
                </mc:Choice>
                <mc:Fallback>
                  <p:oleObj name="Формула" r:id="rId11" imgW="799753" imgH="241195" progId="Equation.3">
                    <p:embed/>
                    <p:pic>
                      <p:nvPicPr>
                        <p:cNvPr id="0" name="Picture 1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667000"/>
                          <a:ext cx="2554941" cy="762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Прямоугольник 13"/>
          <p:cNvSpPr/>
          <p:nvPr/>
        </p:nvSpPr>
        <p:spPr>
          <a:xfrm>
            <a:off x="6715140" y="2764572"/>
            <a:ext cx="2214578" cy="40934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prstClr val="black"/>
                </a:solidFill>
              </a:rPr>
              <a:t>Birinshi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polyaroid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polyarlaǵısh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wazıypasın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óteydi</a:t>
            </a:r>
            <a:r>
              <a:rPr lang="en-US" sz="2000" b="1" dirty="0" smtClean="0">
                <a:solidFill>
                  <a:prstClr val="black"/>
                </a:solidFill>
              </a:rPr>
              <a:t>. </a:t>
            </a:r>
            <a:r>
              <a:rPr lang="en-US" sz="2000" b="1" dirty="0" err="1" smtClean="0">
                <a:solidFill>
                  <a:prstClr val="black"/>
                </a:solidFill>
              </a:rPr>
              <a:t>Ol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tábiyiy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jaqtılıqtı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sızıqlı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polyarlanǵan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jaqtılıqqa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aylandıradı</a:t>
            </a:r>
            <a:r>
              <a:rPr lang="en-US" sz="2000" b="1" dirty="0" smtClean="0">
                <a:solidFill>
                  <a:prstClr val="black"/>
                </a:solidFill>
              </a:rPr>
              <a:t>. </a:t>
            </a:r>
            <a:r>
              <a:rPr lang="en-US" sz="2000" b="1" dirty="0" err="1" smtClean="0">
                <a:solidFill>
                  <a:prstClr val="black"/>
                </a:solidFill>
              </a:rPr>
              <a:t>Ekinshi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polyaroid-analizator</a:t>
            </a:r>
            <a:r>
              <a:rPr lang="en-US" sz="2000" b="1" dirty="0" smtClean="0">
                <a:solidFill>
                  <a:prstClr val="black"/>
                </a:solidFill>
              </a:rPr>
              <a:t>, </a:t>
            </a:r>
            <a:r>
              <a:rPr lang="en-US" sz="2000" b="1" dirty="0" err="1" smtClean="0">
                <a:solidFill>
                  <a:prstClr val="black"/>
                </a:solidFill>
              </a:rPr>
              <a:t>oǵan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túsip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atırǵan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jaqtılıqtı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úyreniw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ushın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xızmet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etedi</a:t>
            </a:r>
            <a:r>
              <a:rPr lang="en-US" sz="2000" b="1" dirty="0" smtClean="0">
                <a:solidFill>
                  <a:prstClr val="black"/>
                </a:solidFill>
              </a:rPr>
              <a:t>. </a:t>
            </a:r>
            <a:endParaRPr lang="ru-RU" sz="2000" b="1" dirty="0">
              <a:solidFill>
                <a:prstClr val="black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6276" name="ShockwaveFlash1" r:id="rId2" imgW="4249868" imgH="2518950"/>
        </mc:Choice>
        <mc:Fallback>
          <p:control name="ShockwaveFlash1" r:id="rId2" imgW="4249868" imgH="2518950">
            <p:pic>
              <p:nvPicPr>
                <p:cNvPr id="0" name="ShockwaveFlash1"/>
                <p:cNvPicPr preferRelativeResize="0">
                  <a:picLocks noChangeAspect="1" noChangeArrowheads="1" noChangeShapeType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3438" y="188913"/>
                  <a:ext cx="4249737" cy="25193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9785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2868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941217"/>
              </p:ext>
            </p:extLst>
          </p:nvPr>
        </p:nvGraphicFramePr>
        <p:xfrm>
          <a:off x="5257800" y="152400"/>
          <a:ext cx="3657600" cy="3799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4" name="Точечный рисунок" r:id="rId4" imgW="2486160" imgH="2590920" progId="PBrush">
                  <p:embed/>
                </p:oleObj>
              </mc:Choice>
              <mc:Fallback>
                <p:oleObj name="Точечный рисунок" r:id="rId4" imgW="2486160" imgH="2590920" progId="PBrush">
                  <p:embed/>
                  <p:pic>
                    <p:nvPicPr>
                      <p:cNvPr id="0" name="Picture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52400"/>
                        <a:ext cx="3657600" cy="37991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2868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452515"/>
              </p:ext>
            </p:extLst>
          </p:nvPr>
        </p:nvGraphicFramePr>
        <p:xfrm>
          <a:off x="215900" y="1066800"/>
          <a:ext cx="44370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5" name="Формула" r:id="rId6" imgW="2108160" imgH="215640" progId="Equation.3">
                  <p:embed/>
                </p:oleObj>
              </mc:Choice>
              <mc:Fallback>
                <p:oleObj name="Формула" r:id="rId6" imgW="2108160" imgH="215640" progId="Equation.3">
                  <p:embed/>
                  <p:pic>
                    <p:nvPicPr>
                      <p:cNvPr id="0" name="Picture 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066800"/>
                        <a:ext cx="443706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Прямоугольник 18"/>
          <p:cNvSpPr/>
          <p:nvPr/>
        </p:nvSpPr>
        <p:spPr>
          <a:xfrm>
            <a:off x="152400" y="1600200"/>
            <a:ext cx="4572000" cy="828668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Ótken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tolqınnıń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jedelligi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tómendegige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proporcional</a:t>
            </a:r>
            <a:endParaRPr lang="ru-RU" sz="2200" b="1" dirty="0">
              <a:solidFill>
                <a:prstClr val="black"/>
              </a:solidFill>
            </a:endParaRPr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28687" name="Object 15"/>
          <p:cNvGraphicFramePr>
            <a:graphicFrameLocks noChangeAspect="1"/>
          </p:cNvGraphicFramePr>
          <p:nvPr/>
        </p:nvGraphicFramePr>
        <p:xfrm>
          <a:off x="990600" y="2438400"/>
          <a:ext cx="2895600" cy="612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6" name="Формула" r:id="rId8" imgW="1091726" imgH="228501" progId="Equation.3">
                  <p:embed/>
                </p:oleObj>
              </mc:Choice>
              <mc:Fallback>
                <p:oleObj name="Формула" r:id="rId8" imgW="1091726" imgH="228501" progId="Equation.3">
                  <p:embed/>
                  <p:pic>
                    <p:nvPicPr>
                      <p:cNvPr id="0" name="Picture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38400"/>
                        <a:ext cx="2895600" cy="6125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142844" y="2928934"/>
            <a:ext cx="4572000" cy="990600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Birinshi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polyarlaǵısh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arqalı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ótken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tegis-polyarlanǵan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jedelligi</a:t>
            </a:r>
            <a:endParaRPr lang="ru-RU" sz="2200" b="1" dirty="0">
              <a:solidFill>
                <a:prstClr val="black"/>
              </a:solidFill>
            </a:endParaRPr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2868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482726"/>
              </p:ext>
            </p:extLst>
          </p:nvPr>
        </p:nvGraphicFramePr>
        <p:xfrm>
          <a:off x="1509713" y="3962400"/>
          <a:ext cx="15001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7" name="Формула" r:id="rId10" imgW="647640" imgH="393480" progId="Equation.3">
                  <p:embed/>
                </p:oleObj>
              </mc:Choice>
              <mc:Fallback>
                <p:oleObj name="Формула" r:id="rId10" imgW="647640" imgH="393480" progId="Equation.3">
                  <p:embed/>
                  <p:pic>
                    <p:nvPicPr>
                      <p:cNvPr id="0" name="Picture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3962400"/>
                        <a:ext cx="1500187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Прямоугольник 24"/>
          <p:cNvSpPr/>
          <p:nvPr/>
        </p:nvSpPr>
        <p:spPr>
          <a:xfrm>
            <a:off x="152400" y="4876800"/>
            <a:ext cx="4572000" cy="1143000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Analizator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arqalı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ótken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jedelligi</a:t>
            </a:r>
            <a:r>
              <a:rPr lang="en-US" sz="2200" b="1" dirty="0" smtClean="0">
                <a:solidFill>
                  <a:prstClr val="black"/>
                </a:solidFill>
              </a:rPr>
              <a:t>, </a:t>
            </a:r>
            <a:r>
              <a:rPr lang="en-US" sz="2200" b="1" dirty="0" err="1" smtClean="0">
                <a:solidFill>
                  <a:prstClr val="black"/>
                </a:solidFill>
              </a:rPr>
              <a:t>Malyus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nızamına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tiykarlanıp</a:t>
            </a:r>
            <a:r>
              <a:rPr lang="en-US" sz="2200" b="1" dirty="0" smtClean="0">
                <a:solidFill>
                  <a:prstClr val="black"/>
                </a:solidFill>
              </a:rPr>
              <a:t>, </a:t>
            </a:r>
            <a:r>
              <a:rPr lang="en-US" sz="2200" b="1" dirty="0" err="1" smtClean="0">
                <a:solidFill>
                  <a:prstClr val="black"/>
                </a:solidFill>
              </a:rPr>
              <a:t>múyeshke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baylanıslı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ózgeredi</a:t>
            </a:r>
            <a:endParaRPr lang="ru-RU" sz="2200" b="1" dirty="0">
              <a:solidFill>
                <a:prstClr val="black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52400" y="142852"/>
            <a:ext cx="4572000" cy="847748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Terbelis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amplitudası</a:t>
            </a:r>
            <a:r>
              <a:rPr lang="en-US" sz="2200" b="1" dirty="0" smtClean="0">
                <a:solidFill>
                  <a:prstClr val="black"/>
                </a:solidFill>
              </a:rPr>
              <a:t> E </a:t>
            </a:r>
            <a:r>
              <a:rPr lang="en-US" sz="2200" b="1" dirty="0" err="1" smtClean="0">
                <a:solidFill>
                  <a:prstClr val="black"/>
                </a:solidFill>
              </a:rPr>
              <a:t>ni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ekige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ajratiw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múmkin</a:t>
            </a:r>
            <a:endParaRPr lang="ru-RU" sz="2200" b="1" dirty="0">
              <a:solidFill>
                <a:prstClr val="black"/>
              </a:solidFill>
            </a:endParaRPr>
          </a:p>
        </p:txBody>
      </p:sp>
      <p:sp>
        <p:nvSpPr>
          <p:cNvPr id="28692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28691" name="Object 19"/>
          <p:cNvGraphicFramePr>
            <a:graphicFrameLocks noChangeAspect="1"/>
          </p:cNvGraphicFramePr>
          <p:nvPr/>
        </p:nvGraphicFramePr>
        <p:xfrm>
          <a:off x="990599" y="6019800"/>
          <a:ext cx="229944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8" name="Формула" r:id="rId12" imgW="799753" imgH="241195" progId="Equation.3">
                  <p:embed/>
                </p:oleObj>
              </mc:Choice>
              <mc:Fallback>
                <p:oleObj name="Формула" r:id="rId12" imgW="799753" imgH="241195" progId="Equation.3">
                  <p:embed/>
                  <p:pic>
                    <p:nvPicPr>
                      <p:cNvPr id="0" name="Picture 2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99" y="6019800"/>
                        <a:ext cx="2299447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2869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734154"/>
              </p:ext>
            </p:extLst>
          </p:nvPr>
        </p:nvGraphicFramePr>
        <p:xfrm>
          <a:off x="5680075" y="5638800"/>
          <a:ext cx="2832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9" name="Формула" r:id="rId14" imgW="1041120" imgH="393480" progId="Equation.3">
                  <p:embed/>
                </p:oleObj>
              </mc:Choice>
              <mc:Fallback>
                <p:oleObj name="Формула" r:id="rId14" imgW="1041120" imgH="393480" progId="Equation.3">
                  <p:embed/>
                  <p:pic>
                    <p:nvPicPr>
                      <p:cNvPr id="0" name="Picture 2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5638800"/>
                        <a:ext cx="28321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Прямоугольник 30"/>
          <p:cNvSpPr/>
          <p:nvPr/>
        </p:nvSpPr>
        <p:spPr>
          <a:xfrm>
            <a:off x="5143504" y="4071942"/>
            <a:ext cx="3733800" cy="1447800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Eki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polyarlaǵısh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arqalı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ótken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jedelligi</a:t>
            </a:r>
            <a:endParaRPr lang="ru-RU" sz="2200" b="1" dirty="0">
              <a:solidFill>
                <a:prstClr val="black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786446" y="285728"/>
            <a:ext cx="2071702" cy="714380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Polyarlaǵısh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tegisligi</a:t>
            </a:r>
            <a:endParaRPr lang="ru-RU" sz="2200" b="1" dirty="0">
              <a:solidFill>
                <a:prstClr val="black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071670" y="1071546"/>
            <a:ext cx="714380" cy="4308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hám</a:t>
            </a:r>
            <a:endParaRPr lang="ru-RU" sz="2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3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ÐÐ°ÑÑÐ¸Ð½ÐºÐ¸ Ð¿Ð¾ Ð·Ð°Ð¿ÑÐ¾ÑÑ Ð Ð°Ð´ÑÐ³Ð° ÑÐ°Ð¼Ð°ÑÐºÐ°Ð½Ð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1221" cy="720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47151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spect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0"/>
                  <a:ext cx="8382000" cy="685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6513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6700" y="152400"/>
            <a:ext cx="86106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Shaǵılısqan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hám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sınǵan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nurlar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polyarlanıwı</a:t>
            </a:r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endParaRPr lang="ru-RU" sz="3600" b="1" dirty="0">
              <a:solidFill>
                <a:schemeClr val="tx1"/>
              </a:solidFill>
            </a:endParaRPr>
          </a:p>
        </p:txBody>
      </p:sp>
      <p:grpSp>
        <p:nvGrpSpPr>
          <p:cNvPr id="37" name="Группа 36"/>
          <p:cNvGrpSpPr/>
          <p:nvPr/>
        </p:nvGrpSpPr>
        <p:grpSpPr>
          <a:xfrm>
            <a:off x="6019800" y="914400"/>
            <a:ext cx="2873375" cy="2847975"/>
            <a:chOff x="5943600" y="1219200"/>
            <a:chExt cx="2873375" cy="2847975"/>
          </a:xfrm>
        </p:grpSpPr>
        <p:sp>
          <p:nvSpPr>
            <p:cNvPr id="35" name="Прямоугольник 34"/>
            <p:cNvSpPr/>
            <p:nvPr/>
          </p:nvSpPr>
          <p:spPr>
            <a:xfrm>
              <a:off x="5943600" y="1295400"/>
              <a:ext cx="2870200" cy="1373188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solidFill>
                  <a:prstClr val="black"/>
                </a:solidFill>
              </a:endParaRPr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5943600" y="1219200"/>
              <a:ext cx="2873375" cy="2847975"/>
              <a:chOff x="5970587" y="1101725"/>
              <a:chExt cx="2873375" cy="2847975"/>
            </a:xfrm>
          </p:grpSpPr>
          <p:sp>
            <p:nvSpPr>
              <p:cNvPr id="4" name="Прямоугольник 3"/>
              <p:cNvSpPr/>
              <p:nvPr/>
            </p:nvSpPr>
            <p:spPr>
              <a:xfrm>
                <a:off x="5973762" y="2533650"/>
                <a:ext cx="2870200" cy="1373188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" name="Прямая соединительная линия 4"/>
              <p:cNvCxnSpPr/>
              <p:nvPr/>
            </p:nvCxnSpPr>
            <p:spPr>
              <a:xfrm rot="5400000" flipH="1" flipV="1">
                <a:off x="6031706" y="2477294"/>
                <a:ext cx="2754313" cy="31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Прямая со стрелкой 5"/>
              <p:cNvCxnSpPr/>
              <p:nvPr/>
            </p:nvCxnSpPr>
            <p:spPr>
              <a:xfrm rot="16200000" flipH="1">
                <a:off x="7082631" y="2848769"/>
                <a:ext cx="1435100" cy="766762"/>
              </a:xfrm>
              <a:prstGeom prst="straightConnector1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 стрелкой 6"/>
              <p:cNvCxnSpPr/>
              <p:nvPr/>
            </p:nvCxnSpPr>
            <p:spPr>
              <a:xfrm flipV="1">
                <a:off x="7408862" y="1728788"/>
                <a:ext cx="1423988" cy="782637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 стрелкой 7"/>
              <p:cNvCxnSpPr/>
              <p:nvPr/>
            </p:nvCxnSpPr>
            <p:spPr>
              <a:xfrm rot="10800000">
                <a:off x="6149975" y="1804988"/>
                <a:ext cx="1274762" cy="72866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/>
              <p:cNvCxnSpPr/>
              <p:nvPr/>
            </p:nvCxnSpPr>
            <p:spPr>
              <a:xfrm rot="16200000" flipH="1">
                <a:off x="7560468" y="2289969"/>
                <a:ext cx="261938" cy="14605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/>
              <p:cNvCxnSpPr/>
              <p:nvPr/>
            </p:nvCxnSpPr>
            <p:spPr>
              <a:xfrm flipV="1">
                <a:off x="7429500" y="2743200"/>
                <a:ext cx="280987" cy="165100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/>
              <p:cNvCxnSpPr/>
              <p:nvPr/>
            </p:nvCxnSpPr>
            <p:spPr>
              <a:xfrm rot="16200000" flipH="1">
                <a:off x="7979568" y="2056607"/>
                <a:ext cx="261937" cy="14605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/>
              <p:cNvCxnSpPr/>
              <p:nvPr/>
            </p:nvCxnSpPr>
            <p:spPr>
              <a:xfrm rot="16200000" flipH="1">
                <a:off x="8401843" y="1824832"/>
                <a:ext cx="261937" cy="14605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 flipV="1">
                <a:off x="7486650" y="2830513"/>
                <a:ext cx="282575" cy="165100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/>
              <p:nvPr/>
            </p:nvCxnSpPr>
            <p:spPr>
              <a:xfrm flipV="1">
                <a:off x="7618412" y="3044825"/>
                <a:ext cx="280988" cy="163513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 flipV="1">
                <a:off x="7659687" y="3127375"/>
                <a:ext cx="280988" cy="165100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единительная линия 15"/>
              <p:cNvCxnSpPr/>
              <p:nvPr/>
            </p:nvCxnSpPr>
            <p:spPr>
              <a:xfrm flipV="1">
                <a:off x="7778750" y="3346450"/>
                <a:ext cx="280987" cy="165100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/>
              <p:cNvCxnSpPr/>
              <p:nvPr/>
            </p:nvCxnSpPr>
            <p:spPr>
              <a:xfrm flipV="1">
                <a:off x="7820025" y="3429000"/>
                <a:ext cx="280987" cy="165100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 flipV="1">
                <a:off x="7902575" y="3632200"/>
                <a:ext cx="280987" cy="165100"/>
              </a:xfrm>
              <a:prstGeom prst="lin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Овал 18"/>
              <p:cNvSpPr/>
              <p:nvPr/>
            </p:nvSpPr>
            <p:spPr>
              <a:xfrm>
                <a:off x="7777162" y="2238375"/>
                <a:ext cx="88900" cy="9525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Овал 19"/>
              <p:cNvSpPr/>
              <p:nvPr/>
            </p:nvSpPr>
            <p:spPr>
              <a:xfrm>
                <a:off x="7519987" y="2373313"/>
                <a:ext cx="88900" cy="9525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Овал 20"/>
              <p:cNvSpPr/>
              <p:nvPr/>
            </p:nvSpPr>
            <p:spPr>
              <a:xfrm>
                <a:off x="7942262" y="2143125"/>
                <a:ext cx="88900" cy="9525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8183562" y="2006600"/>
                <a:ext cx="88900" cy="9525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Овал 22"/>
              <p:cNvSpPr/>
              <p:nvPr/>
            </p:nvSpPr>
            <p:spPr>
              <a:xfrm>
                <a:off x="8351837" y="1912938"/>
                <a:ext cx="88900" cy="9366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Овал 23"/>
              <p:cNvSpPr/>
              <p:nvPr/>
            </p:nvSpPr>
            <p:spPr>
              <a:xfrm>
                <a:off x="8607425" y="1776413"/>
                <a:ext cx="88900" cy="9366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7640637" y="2968625"/>
                <a:ext cx="88900" cy="9525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Овал 25"/>
              <p:cNvSpPr/>
              <p:nvPr/>
            </p:nvSpPr>
            <p:spPr>
              <a:xfrm>
                <a:off x="7472362" y="2628900"/>
                <a:ext cx="88900" cy="9525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Овал 26"/>
              <p:cNvSpPr/>
              <p:nvPr/>
            </p:nvSpPr>
            <p:spPr>
              <a:xfrm>
                <a:off x="7812087" y="3260725"/>
                <a:ext cx="88900" cy="9525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Овал 27"/>
              <p:cNvSpPr/>
              <p:nvPr/>
            </p:nvSpPr>
            <p:spPr>
              <a:xfrm>
                <a:off x="7966075" y="3568700"/>
                <a:ext cx="88900" cy="9525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</a:endParaRPr>
              </a:p>
            </p:txBody>
          </p:sp>
          <p:graphicFrame>
            <p:nvGraphicFramePr>
              <p:cNvPr id="29" name="Object 3"/>
              <p:cNvGraphicFramePr>
                <a:graphicFrameLocks noChangeAspect="1"/>
              </p:cNvGraphicFramePr>
              <p:nvPr/>
            </p:nvGraphicFramePr>
            <p:xfrm>
              <a:off x="6996112" y="1825625"/>
              <a:ext cx="407988" cy="531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50" name="Формула" r:id="rId4" imgW="164885" imgH="215619" progId="Equation.3">
                      <p:embed/>
                    </p:oleObj>
                  </mc:Choice>
                  <mc:Fallback>
                    <p:oleObj name="Формула" r:id="rId4" imgW="164885" imgH="215619" progId="Equation.3">
                      <p:embed/>
                      <p:pic>
                        <p:nvPicPr>
                          <p:cNvPr id="0" name="Picture 3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96112" y="1825625"/>
                            <a:ext cx="407988" cy="53181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4"/>
              <p:cNvGraphicFramePr>
                <a:graphicFrameLocks noChangeAspect="1"/>
              </p:cNvGraphicFramePr>
              <p:nvPr/>
            </p:nvGraphicFramePr>
            <p:xfrm>
              <a:off x="7426325" y="1824038"/>
              <a:ext cx="407987" cy="531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51" name="Формула" r:id="rId6" imgW="164885" imgH="215619" progId="Equation.3">
                      <p:embed/>
                    </p:oleObj>
                  </mc:Choice>
                  <mc:Fallback>
                    <p:oleObj name="Формула" r:id="rId6" imgW="164885" imgH="215619" progId="Equation.3">
                      <p:embed/>
                      <p:pic>
                        <p:nvPicPr>
                          <p:cNvPr id="0" name="Picture 3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26325" y="1824038"/>
                            <a:ext cx="407987" cy="5318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5"/>
              <p:cNvGraphicFramePr>
                <a:graphicFrameLocks noChangeAspect="1"/>
              </p:cNvGraphicFramePr>
              <p:nvPr/>
            </p:nvGraphicFramePr>
            <p:xfrm>
              <a:off x="7391400" y="2897188"/>
              <a:ext cx="344487" cy="531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52" name="Формула" r:id="rId8" imgW="139579" imgH="215713" progId="Equation.3">
                      <p:embed/>
                    </p:oleObj>
                  </mc:Choice>
                  <mc:Fallback>
                    <p:oleObj name="Формула" r:id="rId8" imgW="139579" imgH="215713" progId="Equation.3">
                      <p:embed/>
                      <p:pic>
                        <p:nvPicPr>
                          <p:cNvPr id="0" name="Picture 3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91400" y="2897188"/>
                            <a:ext cx="344487" cy="5318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6"/>
              <p:cNvGraphicFramePr>
                <a:graphicFrameLocks noChangeAspect="1"/>
              </p:cNvGraphicFramePr>
              <p:nvPr/>
            </p:nvGraphicFramePr>
            <p:xfrm>
              <a:off x="5970587" y="1973263"/>
              <a:ext cx="407988" cy="531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53" name="Формула" r:id="rId10" imgW="164885" imgH="215619" progId="Equation.3">
                      <p:embed/>
                    </p:oleObj>
                  </mc:Choice>
                  <mc:Fallback>
                    <p:oleObj name="Формула" r:id="rId10" imgW="164885" imgH="215619" progId="Equation.3">
                      <p:embed/>
                      <p:pic>
                        <p:nvPicPr>
                          <p:cNvPr id="0" name="Picture 3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70587" y="1973263"/>
                            <a:ext cx="407988" cy="5318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7"/>
              <p:cNvGraphicFramePr>
                <a:graphicFrameLocks noChangeAspect="1"/>
              </p:cNvGraphicFramePr>
              <p:nvPr/>
            </p:nvGraphicFramePr>
            <p:xfrm>
              <a:off x="6024562" y="2573338"/>
              <a:ext cx="439738" cy="531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54" name="Формула" r:id="rId12" imgW="177569" imgH="215619" progId="Equation.3">
                      <p:embed/>
                    </p:oleObj>
                  </mc:Choice>
                  <mc:Fallback>
                    <p:oleObj name="Формула" r:id="rId12" imgW="177569" imgH="215619" progId="Equation.3">
                      <p:embed/>
                      <p:pic>
                        <p:nvPicPr>
                          <p:cNvPr id="0" name="Picture 3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24562" y="2573338"/>
                            <a:ext cx="439738" cy="5318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8" name="Прямоугольник 37"/>
          <p:cNvSpPr/>
          <p:nvPr/>
        </p:nvSpPr>
        <p:spPr>
          <a:xfrm>
            <a:off x="228600" y="990600"/>
            <a:ext cx="5562600" cy="1143000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Eki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dielektriktiń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bóliniw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shegarasına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tábiyiy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túskende</a:t>
            </a:r>
            <a:r>
              <a:rPr lang="en-US" sz="2200" b="1" dirty="0" smtClean="0">
                <a:solidFill>
                  <a:prstClr val="black"/>
                </a:solidFill>
              </a:rPr>
              <a:t>, </a:t>
            </a:r>
            <a:r>
              <a:rPr lang="en-US" sz="2200" b="1" dirty="0" err="1" smtClean="0">
                <a:solidFill>
                  <a:prstClr val="black"/>
                </a:solidFill>
              </a:rPr>
              <a:t>shaǵılısqan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hám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sınǵan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nurlar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bir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bólimi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polyarlanadı</a:t>
            </a:r>
            <a:r>
              <a:rPr lang="en-US" sz="2200" b="1" dirty="0" smtClean="0">
                <a:solidFill>
                  <a:prstClr val="black"/>
                </a:solidFill>
              </a:rPr>
              <a:t>.</a:t>
            </a:r>
            <a:r>
              <a:rPr lang="ru-RU" sz="2200" b="1" dirty="0" smtClean="0">
                <a:solidFill>
                  <a:prstClr val="black"/>
                </a:solidFill>
              </a:rPr>
              <a:t> </a:t>
            </a:r>
            <a:endParaRPr lang="ru-RU" sz="2200" dirty="0">
              <a:solidFill>
                <a:prstClr val="black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28600" y="2286000"/>
            <a:ext cx="5562600" cy="1357314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Shaǵılısqan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nurda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túsiw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tegisligine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perpendikulyar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bolǵan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nurlar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kóbirek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boladı</a:t>
            </a:r>
            <a:r>
              <a:rPr lang="en-US" sz="2200" b="1" dirty="0" smtClean="0">
                <a:solidFill>
                  <a:prstClr val="black"/>
                </a:solidFill>
              </a:rPr>
              <a:t>, </a:t>
            </a:r>
            <a:r>
              <a:rPr lang="en-US" sz="2200" b="1" dirty="0" err="1" smtClean="0">
                <a:solidFill>
                  <a:prstClr val="black"/>
                </a:solidFill>
              </a:rPr>
              <a:t>sınǵan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nurda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bolsa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túsiw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tegisliginde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jatqan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terbelisler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kóbirek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boladı</a:t>
            </a:r>
            <a:r>
              <a:rPr lang="en-US" sz="2200" b="1" dirty="0" smtClean="0">
                <a:solidFill>
                  <a:prstClr val="black"/>
                </a:solidFill>
              </a:rPr>
              <a:t>.</a:t>
            </a:r>
            <a:r>
              <a:rPr lang="ru-RU" sz="2200" b="1" dirty="0" smtClean="0">
                <a:solidFill>
                  <a:prstClr val="black"/>
                </a:solidFill>
              </a:rPr>
              <a:t>  </a:t>
            </a:r>
          </a:p>
          <a:p>
            <a:pPr algn="ctr"/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228600" y="3733800"/>
            <a:ext cx="5562600" cy="1409712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>
              <a:solidFill>
                <a:prstClr val="black"/>
              </a:solidFill>
            </a:endParaRPr>
          </a:p>
          <a:p>
            <a:r>
              <a:rPr lang="en-US" sz="2200" b="1" dirty="0" err="1" smtClean="0">
                <a:solidFill>
                  <a:prstClr val="black"/>
                </a:solidFill>
              </a:rPr>
              <a:t>Túsiw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múyeshi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Bryuster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2200" b="1" dirty="0" err="1" smtClean="0">
                <a:solidFill>
                  <a:prstClr val="black"/>
                </a:solidFill>
              </a:rPr>
              <a:t>múyeshine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teńleskende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2200" b="1" dirty="0" err="1" smtClean="0">
                <a:solidFill>
                  <a:prstClr val="black"/>
                </a:solidFill>
              </a:rPr>
              <a:t>shaǵılısqan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tegis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2200" b="1" dirty="0" err="1" smtClean="0">
                <a:solidFill>
                  <a:prstClr val="black"/>
                </a:solidFill>
              </a:rPr>
              <a:t>polyarlanǵan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nurǵa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aylanadı</a:t>
            </a:r>
            <a:r>
              <a:rPr lang="en-US" sz="2200" b="1" dirty="0" smtClean="0">
                <a:solidFill>
                  <a:prstClr val="black"/>
                </a:solidFill>
              </a:rPr>
              <a:t>.</a:t>
            </a:r>
            <a:r>
              <a:rPr lang="ru-RU" sz="2200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endParaRPr lang="ru-RU" sz="2200" dirty="0">
              <a:solidFill>
                <a:prstClr val="black"/>
              </a:solidFill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pSp>
        <p:nvGrpSpPr>
          <p:cNvPr id="47" name="Группа 46"/>
          <p:cNvGrpSpPr/>
          <p:nvPr/>
        </p:nvGrpSpPr>
        <p:grpSpPr>
          <a:xfrm>
            <a:off x="228600" y="5181600"/>
            <a:ext cx="8686800" cy="1546225"/>
            <a:chOff x="228600" y="5181600"/>
            <a:chExt cx="8686800" cy="1546225"/>
          </a:xfrm>
        </p:grpSpPr>
        <p:sp>
          <p:nvSpPr>
            <p:cNvPr id="41" name="Прямоугольник 40"/>
            <p:cNvSpPr/>
            <p:nvPr/>
          </p:nvSpPr>
          <p:spPr>
            <a:xfrm>
              <a:off x="228600" y="5181600"/>
              <a:ext cx="8686800" cy="15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2000" b="1" dirty="0" smtClean="0">
                <a:solidFill>
                  <a:prstClr val="black"/>
                </a:solidFill>
              </a:endParaRPr>
            </a:p>
            <a:p>
              <a:pPr algn="ctr"/>
              <a:endParaRPr lang="ru-RU" dirty="0">
                <a:solidFill>
                  <a:prstClr val="white"/>
                </a:solidFill>
              </a:endParaRPr>
            </a:p>
          </p:txBody>
        </p:sp>
        <p:graphicFrame>
          <p:nvGraphicFramePr>
            <p:cNvPr id="2560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8021120"/>
                </p:ext>
              </p:extLst>
            </p:nvPr>
          </p:nvGraphicFramePr>
          <p:xfrm>
            <a:off x="411163" y="5181600"/>
            <a:ext cx="6073775" cy="15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55" name="Уравнение" r:id="rId14" imgW="3352680" imgH="838080" progId="Equation.3">
                    <p:embed/>
                  </p:oleObj>
                </mc:Choice>
                <mc:Fallback>
                  <p:oleObj name="Уравнение" r:id="rId14" imgW="3352680" imgH="838080" progId="Equation.3">
                    <p:embed/>
                    <p:pic>
                      <p:nvPicPr>
                        <p:cNvPr id="0" name="Picture 3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163" y="5181600"/>
                          <a:ext cx="6073775" cy="1524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8" name="Object 8"/>
            <p:cNvGraphicFramePr>
              <a:graphicFrameLocks noChangeAspect="1"/>
            </p:cNvGraphicFramePr>
            <p:nvPr/>
          </p:nvGraphicFramePr>
          <p:xfrm>
            <a:off x="4660900" y="5638800"/>
            <a:ext cx="2141538" cy="1089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56" name="Формула" r:id="rId16" imgW="774364" imgH="393529" progId="Equation.3">
                    <p:embed/>
                  </p:oleObj>
                </mc:Choice>
                <mc:Fallback>
                  <p:oleObj name="Формула" r:id="rId16" imgW="774364" imgH="393529" progId="Equation.3">
                    <p:embed/>
                    <p:pic>
                      <p:nvPicPr>
                        <p:cNvPr id="0" name="Picture 3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0900" y="5638800"/>
                          <a:ext cx="2141538" cy="1089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Прямоугольник 44"/>
            <p:cNvSpPr/>
            <p:nvPr/>
          </p:nvSpPr>
          <p:spPr>
            <a:xfrm>
              <a:off x="6858000" y="5791200"/>
              <a:ext cx="1295400" cy="76944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200" b="1" dirty="0" err="1" smtClean="0">
                  <a:solidFill>
                    <a:prstClr val="black"/>
                  </a:solidFill>
                </a:rPr>
                <a:t>Bryuster</a:t>
              </a:r>
              <a:r>
                <a:rPr lang="en-US" sz="22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200" b="1" dirty="0" err="1" smtClean="0">
                  <a:solidFill>
                    <a:prstClr val="black"/>
                  </a:solidFill>
                </a:rPr>
                <a:t>ańlatpası</a:t>
              </a:r>
              <a:endParaRPr lang="ru-RU" sz="2200" dirty="0">
                <a:solidFill>
                  <a:prstClr val="black"/>
                </a:solidFill>
              </a:endParaRPr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5929322" y="5357826"/>
              <a:ext cx="714380" cy="43088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200" b="1" dirty="0" err="1" smtClean="0">
                  <a:solidFill>
                    <a:prstClr val="black"/>
                  </a:solidFill>
                </a:rPr>
                <a:t>yaki</a:t>
              </a:r>
              <a:endParaRPr lang="ru-RU" sz="2200" dirty="0">
                <a:solidFill>
                  <a:prstClr val="black"/>
                </a:solidFill>
              </a:endParaRP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3428992" y="5857892"/>
              <a:ext cx="1071570" cy="76944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200" b="1" dirty="0" err="1" smtClean="0">
                  <a:solidFill>
                    <a:prstClr val="black"/>
                  </a:solidFill>
                </a:rPr>
                <a:t>sonıń</a:t>
              </a:r>
              <a:r>
                <a:rPr lang="en-US" sz="2200" b="1" dirty="0" smtClean="0">
                  <a:solidFill>
                    <a:prstClr val="black"/>
                  </a:solidFill>
                </a:rPr>
                <a:t> </a:t>
              </a:r>
              <a:r>
                <a:rPr lang="en-US" sz="2200" b="1" dirty="0" err="1" smtClean="0">
                  <a:solidFill>
                    <a:prstClr val="black"/>
                  </a:solidFill>
                </a:rPr>
                <a:t>ushın</a:t>
              </a:r>
              <a:endParaRPr lang="ru-RU" sz="2200" dirty="0">
                <a:solidFill>
                  <a:prstClr val="black"/>
                </a:solidFill>
              </a:endParaRPr>
            </a:p>
          </p:txBody>
        </p:sp>
      </p:grp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6000760" y="3714752"/>
            <a:ext cx="2928958" cy="1446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200" b="1" i="1" dirty="0" smtClean="0">
                <a:solidFill>
                  <a:prstClr val="black"/>
                </a:solidFill>
              </a:rPr>
              <a:t>n</a:t>
            </a:r>
            <a:r>
              <a:rPr lang="ru-RU" sz="2200" b="1" i="1" baseline="-25000" dirty="0" smtClean="0">
                <a:solidFill>
                  <a:prstClr val="black"/>
                </a:solidFill>
              </a:rPr>
              <a:t>21</a:t>
            </a:r>
            <a:r>
              <a:rPr lang="ru-RU" sz="2200" b="1" dirty="0" smtClean="0">
                <a:solidFill>
                  <a:prstClr val="black"/>
                </a:solidFill>
              </a:rPr>
              <a:t> –</a:t>
            </a:r>
            <a:r>
              <a:rPr lang="en-US" sz="2200" b="1" dirty="0" err="1" smtClean="0">
                <a:solidFill>
                  <a:prstClr val="black"/>
                </a:solidFill>
              </a:rPr>
              <a:t>birinshi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ortalıqqa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salıstırǵanda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ekinshisiniń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sındırıw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kórsetkishi</a:t>
            </a:r>
            <a:endParaRPr lang="ru-RU" sz="2200" b="1" dirty="0">
              <a:solidFill>
                <a:prstClr val="black"/>
              </a:solidFill>
            </a:endParaRPr>
          </a:p>
        </p:txBody>
      </p:sp>
      <p:grpSp>
        <p:nvGrpSpPr>
          <p:cNvPr id="51" name="Группа 50"/>
          <p:cNvGrpSpPr/>
          <p:nvPr/>
        </p:nvGrpSpPr>
        <p:grpSpPr>
          <a:xfrm>
            <a:off x="3286116" y="3787774"/>
            <a:ext cx="2428892" cy="927110"/>
            <a:chOff x="9525000" y="2438400"/>
            <a:chExt cx="2209800" cy="990600"/>
          </a:xfrm>
        </p:grpSpPr>
        <p:sp>
          <p:nvSpPr>
            <p:cNvPr id="50" name="Скругленный прямоугольник 49"/>
            <p:cNvSpPr/>
            <p:nvPr/>
          </p:nvSpPr>
          <p:spPr>
            <a:xfrm>
              <a:off x="9525000" y="2438400"/>
              <a:ext cx="2209800" cy="990600"/>
            </a:xfrm>
            <a:prstGeom prst="roundRect">
              <a:avLst/>
            </a:prstGeom>
            <a:ln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graphicFrame>
          <p:nvGraphicFramePr>
            <p:cNvPr id="25609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7350722"/>
                </p:ext>
              </p:extLst>
            </p:nvPr>
          </p:nvGraphicFramePr>
          <p:xfrm>
            <a:off x="9585222" y="2489032"/>
            <a:ext cx="2089355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57" name="Формула" r:id="rId18" imgW="596641" imgH="215806" progId="Equation.3">
                    <p:embed/>
                  </p:oleObj>
                </mc:Choice>
                <mc:Fallback>
                  <p:oleObj name="Формула" r:id="rId18" imgW="596641" imgH="215806" progId="Equation.3">
                    <p:embed/>
                    <p:pic>
                      <p:nvPicPr>
                        <p:cNvPr id="0" name="Picture 3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85222" y="2489032"/>
                          <a:ext cx="2089355" cy="762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675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8"/>
          <p:cNvGrpSpPr>
            <a:grpSpLocks/>
          </p:cNvGrpSpPr>
          <p:nvPr/>
        </p:nvGrpSpPr>
        <p:grpSpPr bwMode="auto">
          <a:xfrm>
            <a:off x="5952190" y="609600"/>
            <a:ext cx="1512887" cy="2608262"/>
            <a:chOff x="2370667" y="1411110"/>
            <a:chExt cx="1512711" cy="343182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2392889" y="1975074"/>
              <a:ext cx="1490489" cy="28678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>
              <a:off x="2370667" y="1411110"/>
              <a:ext cx="1501600" cy="553519"/>
            </a:xfrm>
            <a:prstGeom prst="triangle">
              <a:avLst>
                <a:gd name="adj" fmla="val 8181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5" name="Равнобедренный треугольник 4"/>
            <p:cNvSpPr/>
            <p:nvPr/>
          </p:nvSpPr>
          <p:spPr>
            <a:xfrm>
              <a:off x="2399239" y="4278969"/>
              <a:ext cx="1461917" cy="547254"/>
            </a:xfrm>
            <a:prstGeom prst="triangle">
              <a:avLst>
                <a:gd name="adj" fmla="val 8181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solidFill>
                  <a:prstClr val="white"/>
                </a:solidFill>
              </a:endParaRPr>
            </a:p>
          </p:txBody>
        </p:sp>
        <p:cxnSp>
          <p:nvCxnSpPr>
            <p:cNvPr id="7" name="Прямая соединительная линия 6"/>
            <p:cNvCxnSpPr>
              <a:stCxn id="4" idx="0"/>
            </p:cNvCxnSpPr>
            <p:nvPr/>
          </p:nvCxnSpPr>
          <p:spPr>
            <a:xfrm rot="16200000" flipH="1">
              <a:off x="2171335" y="2839024"/>
              <a:ext cx="2857416" cy="158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Прямая со стрелкой 10"/>
          <p:cNvCxnSpPr/>
          <p:nvPr/>
        </p:nvCxnSpPr>
        <p:spPr>
          <a:xfrm>
            <a:off x="4953000" y="2238375"/>
            <a:ext cx="999190" cy="190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5969652" y="2268537"/>
            <a:ext cx="2725738" cy="63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22"/>
          <p:cNvGrpSpPr>
            <a:grpSpLocks/>
          </p:cNvGrpSpPr>
          <p:nvPr/>
        </p:nvGrpSpPr>
        <p:grpSpPr bwMode="auto">
          <a:xfrm>
            <a:off x="5976002" y="1704975"/>
            <a:ext cx="2714625" cy="541337"/>
            <a:chOff x="2393244" y="2506133"/>
            <a:chExt cx="2714979" cy="541869"/>
          </a:xfrm>
        </p:grpSpPr>
        <p:cxnSp>
          <p:nvCxnSpPr>
            <p:cNvPr id="18" name="Прямая соединительная линия 17"/>
            <p:cNvCxnSpPr/>
            <p:nvPr/>
          </p:nvCxnSpPr>
          <p:spPr>
            <a:xfrm flipV="1">
              <a:off x="2393244" y="2506133"/>
              <a:ext cx="1287631" cy="5418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/>
            <p:nvPr/>
          </p:nvCxnSpPr>
          <p:spPr>
            <a:xfrm>
              <a:off x="3663410" y="2512489"/>
              <a:ext cx="14448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Овал 23"/>
          <p:cNvSpPr/>
          <p:nvPr/>
        </p:nvSpPr>
        <p:spPr>
          <a:xfrm>
            <a:off x="8033402" y="2219325"/>
            <a:ext cx="8890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8265177" y="2214562"/>
            <a:ext cx="8890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7806390" y="2225675"/>
            <a:ext cx="8890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7580965" y="2225675"/>
            <a:ext cx="88900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 rot="16200000" flipH="1">
            <a:off x="7463490" y="1689100"/>
            <a:ext cx="352425" cy="9525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rot="16200000" flipH="1">
            <a:off x="7664309" y="1696243"/>
            <a:ext cx="350838" cy="3175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rot="16200000" flipH="1">
            <a:off x="7861952" y="1697037"/>
            <a:ext cx="346075" cy="3175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rot="16200000" flipH="1">
            <a:off x="8033402" y="1697037"/>
            <a:ext cx="346075" cy="3175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rot="16200000" flipH="1">
            <a:off x="8196914" y="1695450"/>
            <a:ext cx="347663" cy="7938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8706317" y="1319339"/>
            <a:ext cx="3898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3600" b="1" dirty="0">
                <a:ln w="12700">
                  <a:solidFill>
                    <a:srgbClr val="775F55">
                      <a:satMod val="155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е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8728502" y="185326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3600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304800" y="304800"/>
            <a:ext cx="4410076" cy="6096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3200" b="1" dirty="0" smtClean="0">
                <a:solidFill>
                  <a:prstClr val="black"/>
                </a:solidFill>
              </a:rPr>
              <a:t>Qos nur sınıwı</a:t>
            </a:r>
            <a:endParaRPr lang="ru-RU" sz="3200" dirty="0">
              <a:solidFill>
                <a:prstClr val="black"/>
              </a:solidFill>
            </a:endParaRP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228600" y="1066800"/>
            <a:ext cx="4495800" cy="3352800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Jaqtılıq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tınıq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kristallardan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ótkende</a:t>
            </a:r>
            <a:r>
              <a:rPr lang="ru-RU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eki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nurǵa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ajraladı</a:t>
            </a:r>
            <a:r>
              <a:rPr lang="ru-RU" sz="2200" b="1" dirty="0" smtClean="0">
                <a:solidFill>
                  <a:prstClr val="black"/>
                </a:solidFill>
              </a:rPr>
              <a:t>. </a:t>
            </a:r>
            <a:endParaRPr lang="en-US" sz="2200" b="1" dirty="0" smtClean="0">
              <a:solidFill>
                <a:prstClr val="black"/>
              </a:solidFill>
            </a:endParaRPr>
          </a:p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Bir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ádettegi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sınıw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nızamın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qanaatlandıradı</a:t>
            </a:r>
            <a:r>
              <a:rPr lang="ru-RU" sz="2200" b="1" dirty="0" smtClean="0">
                <a:solidFill>
                  <a:prstClr val="black"/>
                </a:solidFill>
              </a:rPr>
              <a:t>, 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túsip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atırǵan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</a:t>
            </a:r>
            <a:r>
              <a:rPr lang="en-US" sz="2200" b="1" dirty="0" smtClean="0">
                <a:solidFill>
                  <a:prstClr val="black"/>
                </a:solidFill>
              </a:rPr>
              <a:t>  normal </a:t>
            </a:r>
            <a:r>
              <a:rPr lang="en-US" sz="2200" b="1" dirty="0" err="1" smtClean="0">
                <a:solidFill>
                  <a:prstClr val="black"/>
                </a:solidFill>
              </a:rPr>
              <a:t>tegisliginde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jatadı</a:t>
            </a:r>
            <a:r>
              <a:rPr lang="ru-RU" sz="2200" b="1" dirty="0" smtClean="0">
                <a:solidFill>
                  <a:prstClr val="black"/>
                </a:solidFill>
              </a:rPr>
              <a:t>.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Bul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ádettegi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dep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ataladı</a:t>
            </a:r>
            <a:r>
              <a:rPr lang="ru-RU" sz="2200" b="1" dirty="0" smtClean="0">
                <a:solidFill>
                  <a:prstClr val="black"/>
                </a:solidFill>
              </a:rPr>
              <a:t>. </a:t>
            </a:r>
            <a:endParaRPr lang="en-US" sz="2200" b="1" dirty="0" smtClean="0">
              <a:solidFill>
                <a:prstClr val="black"/>
              </a:solidFill>
            </a:endParaRPr>
          </a:p>
          <a:p>
            <a:pPr algn="ctr"/>
            <a:r>
              <a:rPr lang="ru-RU" sz="2200" b="1" i="1" dirty="0" smtClean="0">
                <a:solidFill>
                  <a:prstClr val="black"/>
                </a:solidFill>
              </a:rPr>
              <a:t>е </a:t>
            </a:r>
            <a:r>
              <a:rPr lang="ru-RU" sz="2200" b="1" dirty="0" smtClean="0">
                <a:solidFill>
                  <a:prstClr val="black"/>
                </a:solidFill>
              </a:rPr>
              <a:t>–</a:t>
            </a:r>
            <a:r>
              <a:rPr lang="uz-Cyrl-UZ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baǵıttaǵı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ekinshi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nur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sınıw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nızamınan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shetlesedi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hám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ádetten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tısqarı</a:t>
            </a:r>
            <a:r>
              <a:rPr lang="en-US" sz="2200" b="1" dirty="0" smtClean="0">
                <a:solidFill>
                  <a:prstClr val="black"/>
                </a:solidFill>
              </a:rPr>
              <a:t>  </a:t>
            </a:r>
            <a:r>
              <a:rPr lang="en-US" sz="2200" b="1" dirty="0" err="1" smtClean="0">
                <a:solidFill>
                  <a:prstClr val="black"/>
                </a:solidFill>
              </a:rPr>
              <a:t>nur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dep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esaplanadı</a:t>
            </a:r>
            <a:r>
              <a:rPr lang="en-US" sz="2200" b="1" dirty="0" smtClean="0">
                <a:solidFill>
                  <a:prstClr val="black"/>
                </a:solidFill>
              </a:rPr>
              <a:t>.</a:t>
            </a:r>
            <a:r>
              <a:rPr lang="uz-Cyrl-UZ" sz="2200" b="1" dirty="0" smtClean="0">
                <a:solidFill>
                  <a:prstClr val="black"/>
                </a:solidFill>
              </a:rPr>
              <a:t> </a:t>
            </a:r>
            <a:endParaRPr lang="ru-RU" sz="2200" b="1" dirty="0">
              <a:solidFill>
                <a:prstClr val="black"/>
              </a:solidFill>
            </a:endParaRPr>
          </a:p>
        </p:txBody>
      </p:sp>
      <p:sp>
        <p:nvSpPr>
          <p:cNvPr id="37" name="Text Box 103"/>
          <p:cNvSpPr txBox="1">
            <a:spLocks noChangeArrowheads="1"/>
          </p:cNvSpPr>
          <p:nvPr/>
        </p:nvSpPr>
        <p:spPr bwMode="auto">
          <a:xfrm>
            <a:off x="304800" y="4625656"/>
            <a:ext cx="4724399" cy="1446550"/>
          </a:xfrm>
          <a:prstGeom prst="rect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200" b="1" dirty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Anizotrop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kristallarda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dielektrik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sińiriwshilik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elektr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maydanı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kernewliligi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vektorınıń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terbelis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baǵıtına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baylanıslı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boladı</a:t>
            </a:r>
            <a:r>
              <a:rPr lang="en-US" sz="2200" b="1" dirty="0" smtClean="0">
                <a:solidFill>
                  <a:prstClr val="black"/>
                </a:solidFill>
              </a:rPr>
              <a:t>.</a:t>
            </a:r>
            <a:endParaRPr lang="ru-RU" sz="2000" b="1" dirty="0">
              <a:solidFill>
                <a:prstClr val="black"/>
              </a:solidFill>
            </a:endParaRP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5357826"/>
            <a:ext cx="3600450" cy="876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8" name="Прямоугольник 37"/>
          <p:cNvSpPr/>
          <p:nvPr/>
        </p:nvSpPr>
        <p:spPr>
          <a:xfrm>
            <a:off x="5214942" y="3643314"/>
            <a:ext cx="3657600" cy="138499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ru-RU" sz="2000" b="1" i="1" dirty="0" err="1" smtClean="0">
                <a:solidFill>
                  <a:prstClr val="black"/>
                </a:solidFill>
              </a:rPr>
              <a:t>v</a:t>
            </a:r>
            <a:r>
              <a:rPr lang="ru-RU" sz="2000" b="1" i="1" baseline="-25000" dirty="0" err="1" smtClean="0">
                <a:solidFill>
                  <a:prstClr val="black"/>
                </a:solidFill>
              </a:rPr>
              <a:t>o</a:t>
            </a:r>
            <a:r>
              <a:rPr lang="ru-RU" sz="2000" b="1" i="1" dirty="0" smtClean="0">
                <a:solidFill>
                  <a:prstClr val="black"/>
                </a:solidFill>
              </a:rPr>
              <a:t> &gt; </a:t>
            </a:r>
            <a:r>
              <a:rPr lang="ru-RU" sz="2000" b="1" i="1" dirty="0" err="1" smtClean="0">
                <a:solidFill>
                  <a:prstClr val="black"/>
                </a:solidFill>
              </a:rPr>
              <a:t>v</a:t>
            </a:r>
            <a:r>
              <a:rPr lang="ru-RU" sz="2000" b="1" i="1" baseline="-25000" dirty="0" err="1" smtClean="0">
                <a:solidFill>
                  <a:prstClr val="black"/>
                </a:solidFill>
              </a:rPr>
              <a:t>e</a:t>
            </a:r>
            <a:r>
              <a:rPr lang="ru-RU" sz="2000" b="1" i="1" dirty="0" smtClean="0">
                <a:solidFill>
                  <a:prstClr val="black"/>
                </a:solidFill>
              </a:rPr>
              <a:t> (</a:t>
            </a:r>
            <a:r>
              <a:rPr lang="ru-RU" sz="2000" b="1" i="1" dirty="0" err="1" smtClean="0">
                <a:solidFill>
                  <a:prstClr val="black"/>
                </a:solidFill>
              </a:rPr>
              <a:t>n</a:t>
            </a:r>
            <a:r>
              <a:rPr lang="ru-RU" sz="2000" b="1" i="1" baseline="-25000" dirty="0" err="1" smtClean="0">
                <a:solidFill>
                  <a:prstClr val="black"/>
                </a:solidFill>
              </a:rPr>
              <a:t>o</a:t>
            </a:r>
            <a:r>
              <a:rPr lang="ru-RU" sz="2000" b="1" i="1" dirty="0" smtClean="0">
                <a:solidFill>
                  <a:prstClr val="black"/>
                </a:solidFill>
              </a:rPr>
              <a:t> &lt; </a:t>
            </a:r>
            <a:r>
              <a:rPr lang="ru-RU" sz="2000" b="1" i="1" dirty="0" err="1" smtClean="0">
                <a:solidFill>
                  <a:prstClr val="black"/>
                </a:solidFill>
              </a:rPr>
              <a:t>n</a:t>
            </a:r>
            <a:r>
              <a:rPr lang="ru-RU" sz="2000" b="1" i="1" baseline="-25000" dirty="0" err="1" smtClean="0">
                <a:solidFill>
                  <a:prstClr val="black"/>
                </a:solidFill>
              </a:rPr>
              <a:t>e</a:t>
            </a:r>
            <a:r>
              <a:rPr lang="ru-RU" sz="2000" b="1" i="1" dirty="0" smtClean="0">
                <a:solidFill>
                  <a:prstClr val="black"/>
                </a:solidFill>
              </a:rPr>
              <a:t>)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bolǵan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halda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kristall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oń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esaplanadı</a:t>
            </a:r>
            <a:r>
              <a:rPr lang="en-US" sz="2000" b="1" i="1" dirty="0" smtClean="0">
                <a:solidFill>
                  <a:prstClr val="black"/>
                </a:solidFill>
              </a:rPr>
              <a:t>.</a:t>
            </a:r>
            <a:endParaRPr lang="ru-RU" sz="2000" b="1" dirty="0" smtClean="0">
              <a:solidFill>
                <a:prstClr val="black"/>
              </a:solidFill>
            </a:endParaRPr>
          </a:p>
          <a:p>
            <a:pPr algn="ctr"/>
            <a:r>
              <a:rPr lang="ru-RU" sz="2000" b="1" i="1" dirty="0" err="1" smtClean="0">
                <a:solidFill>
                  <a:prstClr val="black"/>
                </a:solidFill>
              </a:rPr>
              <a:t>v</a:t>
            </a:r>
            <a:r>
              <a:rPr lang="ru-RU" sz="2000" b="1" i="1" baseline="-25000" dirty="0" err="1" smtClean="0">
                <a:solidFill>
                  <a:prstClr val="black"/>
                </a:solidFill>
              </a:rPr>
              <a:t>o</a:t>
            </a:r>
            <a:r>
              <a:rPr lang="ru-RU" sz="2000" b="1" i="1" dirty="0" smtClean="0">
                <a:solidFill>
                  <a:prstClr val="black"/>
                </a:solidFill>
              </a:rPr>
              <a:t> &lt; </a:t>
            </a:r>
            <a:r>
              <a:rPr lang="ru-RU" sz="2000" b="1" i="1" dirty="0" err="1" smtClean="0">
                <a:solidFill>
                  <a:prstClr val="black"/>
                </a:solidFill>
              </a:rPr>
              <a:t>v</a:t>
            </a:r>
            <a:r>
              <a:rPr lang="ru-RU" sz="2000" b="1" i="1" baseline="-25000" dirty="0" err="1" smtClean="0">
                <a:solidFill>
                  <a:prstClr val="black"/>
                </a:solidFill>
              </a:rPr>
              <a:t>e</a:t>
            </a:r>
            <a:r>
              <a:rPr lang="ru-RU" sz="2000" b="1" i="1" dirty="0" smtClean="0">
                <a:solidFill>
                  <a:prstClr val="black"/>
                </a:solidFill>
              </a:rPr>
              <a:t> (</a:t>
            </a:r>
            <a:r>
              <a:rPr lang="ru-RU" sz="2000" b="1" i="1" dirty="0" err="1" smtClean="0">
                <a:solidFill>
                  <a:prstClr val="black"/>
                </a:solidFill>
              </a:rPr>
              <a:t>n</a:t>
            </a:r>
            <a:r>
              <a:rPr lang="ru-RU" sz="2000" b="1" i="1" baseline="-25000" dirty="0" err="1" smtClean="0">
                <a:solidFill>
                  <a:prstClr val="black"/>
                </a:solidFill>
              </a:rPr>
              <a:t>o</a:t>
            </a:r>
            <a:r>
              <a:rPr lang="ru-RU" sz="2000" b="1" i="1" dirty="0" smtClean="0">
                <a:solidFill>
                  <a:prstClr val="black"/>
                </a:solidFill>
              </a:rPr>
              <a:t> &gt; </a:t>
            </a:r>
            <a:r>
              <a:rPr lang="ru-RU" sz="2000" b="1" i="1" dirty="0" err="1" smtClean="0">
                <a:solidFill>
                  <a:prstClr val="black"/>
                </a:solidFill>
              </a:rPr>
              <a:t>n</a:t>
            </a:r>
            <a:r>
              <a:rPr lang="ru-RU" sz="2000" b="1" i="1" baseline="-25000" dirty="0" err="1" smtClean="0">
                <a:solidFill>
                  <a:prstClr val="black"/>
                </a:solidFill>
              </a:rPr>
              <a:t>e</a:t>
            </a:r>
            <a:r>
              <a:rPr lang="ru-RU" sz="2000" b="1" i="1" dirty="0" smtClean="0">
                <a:solidFill>
                  <a:prstClr val="black"/>
                </a:solidFill>
              </a:rPr>
              <a:t>)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bolǵan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halda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kristallar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teris</a:t>
            </a:r>
            <a:r>
              <a:rPr lang="en-US" sz="2000" b="1" i="1" dirty="0" smtClean="0">
                <a:solidFill>
                  <a:prstClr val="black"/>
                </a:solidFill>
              </a:rPr>
              <a:t> </a:t>
            </a:r>
            <a:r>
              <a:rPr lang="en-US" sz="2000" b="1" i="1" dirty="0" err="1" smtClean="0">
                <a:solidFill>
                  <a:prstClr val="black"/>
                </a:solidFill>
              </a:rPr>
              <a:t>esaplanadı</a:t>
            </a:r>
            <a:r>
              <a:rPr lang="en-US" sz="2000" b="1" i="1" dirty="0" smtClean="0">
                <a:solidFill>
                  <a:prstClr val="black"/>
                </a:solidFill>
              </a:rPr>
              <a:t>.</a:t>
            </a:r>
            <a:endParaRPr lang="ru-RU" sz="2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4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5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uz-Latn-UZ" sz="3200" b="1" dirty="0" smtClean="0">
                <a:solidFill>
                  <a:schemeClr val="tx1"/>
                </a:solidFill>
              </a:rPr>
              <a:t>Ádettegi hám ádetten tısqarı nurlardıń qásiyetleri</a:t>
            </a:r>
            <a:endParaRPr lang="ru-RU" sz="32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561432"/>
              </p:ext>
            </p:extLst>
          </p:nvPr>
        </p:nvGraphicFramePr>
        <p:xfrm>
          <a:off x="457200" y="1371600"/>
          <a:ext cx="8229600" cy="50060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4114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257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z-Latn-UZ" sz="2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Ádettegi nur</a:t>
                      </a:r>
                      <a:endParaRPr lang="ru-RU" sz="2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ru-RU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z-Latn-UZ" sz="2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Ádetten tısqarı</a:t>
                      </a:r>
                      <a:r>
                        <a:rPr lang="uz-Latn-UZ" sz="2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nur</a:t>
                      </a:r>
                      <a:endParaRPr lang="ru-RU" sz="2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ru-RU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8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z-Latn-UZ" sz="20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Ádettegi nur </a:t>
                      </a:r>
                      <a:r>
                        <a:rPr lang="uz-Latn-UZ" sz="2000" b="1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uz-Latn-UZ" sz="20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kernewlilik vektorı kristaldıń bas tegisligine perpendikulyar baǵıtta terbeledi.</a:t>
                      </a:r>
                      <a:endParaRPr lang="ru-RU" sz="2000" b="1" dirty="0" smtClean="0"/>
                    </a:p>
                    <a:p>
                      <a:pPr algn="ctr"/>
                      <a:endParaRPr lang="ru-RU" sz="2000" b="1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z-Latn-UZ" sz="20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Ádetten tısqarı nurda </a:t>
                      </a:r>
                      <a:r>
                        <a:rPr lang="uz-Latn-UZ" sz="2000" b="1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uz-Latn-UZ" sz="20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kernewlilik vektorı kristaldıń bas tegisliginde terbeledi.</a:t>
                      </a:r>
                      <a:endParaRPr lang="ru-RU" sz="2000" b="1" dirty="0" smtClean="0"/>
                    </a:p>
                    <a:p>
                      <a:pPr algn="ctr"/>
                      <a:endParaRPr lang="ru-RU" sz="20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32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z-Latn-UZ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Ádettegi nur kristaldıń bárshe baǵıtların</a:t>
                      </a:r>
                      <a:r>
                        <a:rPr lang="en-US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uz-Latn-UZ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birdey tezlik </a:t>
                      </a:r>
                      <a:r>
                        <a:rPr lang="en-US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uz-Latn-UZ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enen tarqaladı.</a:t>
                      </a:r>
                      <a:endParaRPr lang="ru-RU" sz="2000" b="1" dirty="0" smtClean="0"/>
                    </a:p>
                    <a:p>
                      <a:pPr algn="l"/>
                      <a:endParaRPr lang="ru-RU" sz="2000" b="1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uz-Latn-UZ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Ádetten tısqarı nur</a:t>
                      </a:r>
                    </a:p>
                    <a:p>
                      <a:pPr algn="l"/>
                      <a:r>
                        <a:rPr lang="uz-Latn-UZ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kristaldıń</a:t>
                      </a:r>
                      <a:r>
                        <a:rPr lang="uz-Latn-UZ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bárshe</a:t>
                      </a:r>
                    </a:p>
                    <a:p>
                      <a:pPr algn="l"/>
                      <a:r>
                        <a:rPr lang="uz-Latn-UZ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baǵıtların</a:t>
                      </a:r>
                      <a:r>
                        <a:rPr lang="en-US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uz-Latn-UZ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hár túrli</a:t>
                      </a:r>
                    </a:p>
                    <a:p>
                      <a:pPr algn="l"/>
                      <a:r>
                        <a:rPr lang="en-US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uz-Latn-UZ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ezlik </a:t>
                      </a:r>
                      <a:r>
                        <a:rPr lang="en-US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uz-Latn-UZ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enen tarqaladı.</a:t>
                      </a:r>
                      <a:endParaRPr lang="ru-RU" sz="20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32002">
                <a:tc>
                  <a:txBody>
                    <a:bodyPr/>
                    <a:lstStyle/>
                    <a:p>
                      <a:pPr algn="ctr"/>
                      <a:r>
                        <a:rPr lang="uz-Latn-UZ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Bul nur ushın</a:t>
                      </a:r>
                      <a:r>
                        <a:rPr lang="ru-RU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b="1" i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2000" b="1" i="1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2000" b="1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uz-Cyrl-UZ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uz-Latn-UZ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sındırıw kórsetkishi turaqlı shama.</a:t>
                      </a:r>
                      <a:endParaRPr lang="ru-RU" sz="2000" b="1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z-Latn-UZ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Ádetten tısqarı nurda </a:t>
                      </a:r>
                      <a:r>
                        <a:rPr lang="en-US" sz="2000" b="1" i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uz-Cyrl-UZ" sz="2000" b="1" i="1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е           </a:t>
                      </a:r>
                      <a:r>
                        <a:rPr lang="ru-RU" sz="2000" b="1" i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uz-Latn-UZ" sz="2000" b="1" i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uz-Latn-UZ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nur</a:t>
                      </a:r>
                      <a:r>
                        <a:rPr lang="ru-RU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uz-Latn-UZ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baǵıtqa baylanıslı ózgermeli shama.</a:t>
                      </a:r>
                      <a:endParaRPr lang="ru-RU" sz="20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5841" name="Object 1"/>
          <p:cNvGraphicFramePr>
            <a:graphicFrameLocks noChangeAspect="1"/>
          </p:cNvGraphicFramePr>
          <p:nvPr/>
        </p:nvGraphicFramePr>
        <p:xfrm>
          <a:off x="3500430" y="4214818"/>
          <a:ext cx="1066800" cy="923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6" name="Формула" r:id="rId4" imgW="495085" imgH="431613" progId="Equation.3">
                  <p:embed/>
                </p:oleObj>
              </mc:Choice>
              <mc:Fallback>
                <p:oleObj name="Формула" r:id="rId4" imgW="495085" imgH="431613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0" y="4214818"/>
                        <a:ext cx="1066800" cy="9231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7543799" y="4343400"/>
          <a:ext cx="10001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7" name="Формула" r:id="rId6" imgW="482391" imgH="431613" progId="Equation.3">
                  <p:embed/>
                </p:oleObj>
              </mc:Choice>
              <mc:Fallback>
                <p:oleObj name="Формула" r:id="rId6" imgW="482391" imgH="431613" progId="Equation.3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799" y="4343400"/>
                        <a:ext cx="1000125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235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76400" y="304800"/>
            <a:ext cx="5791200" cy="6096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3200" b="1" dirty="0" smtClean="0">
                <a:solidFill>
                  <a:prstClr val="black"/>
                </a:solidFill>
              </a:rPr>
              <a:t>Qos nur sınıwı.</a:t>
            </a:r>
            <a:endParaRPr lang="ru-RU" sz="3200" dirty="0">
              <a:solidFill>
                <a:prstClr val="black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9200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spect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3000" y="1176338"/>
                  <a:ext cx="6945313" cy="5681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583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4876800"/>
            <a:ext cx="5019675" cy="1981200"/>
            <a:chOff x="1704975" y="2346566"/>
            <a:chExt cx="6467475" cy="2768109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3816350" y="3194050"/>
              <a:ext cx="2184400" cy="1143000"/>
            </a:xfrm>
            <a:prstGeom prst="rect">
              <a:avLst/>
            </a:prstGeom>
            <a:gradFill flip="none" rotWithShape="1">
              <a:gsLst>
                <a:gs pos="0">
                  <a:srgbClr val="3399FF"/>
                </a:gs>
                <a:gs pos="16000">
                  <a:srgbClr val="00CCCC"/>
                </a:gs>
                <a:gs pos="47000">
                  <a:srgbClr val="9999FF"/>
                </a:gs>
                <a:gs pos="60001">
                  <a:srgbClr val="2E6792"/>
                </a:gs>
                <a:gs pos="71001">
                  <a:srgbClr val="3333CC"/>
                </a:gs>
                <a:gs pos="81000">
                  <a:srgbClr val="1170FF"/>
                </a:gs>
                <a:gs pos="100000">
                  <a:srgbClr val="006699"/>
                </a:gs>
              </a:gsLst>
              <a:lin ang="5400000" scaled="0"/>
              <a:tileRect r="-100000" b="-100000"/>
            </a:gra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7" name="Прямоугольный треугольник 6"/>
            <p:cNvSpPr/>
            <p:nvPr/>
          </p:nvSpPr>
          <p:spPr>
            <a:xfrm>
              <a:off x="6723063" y="3451225"/>
              <a:ext cx="755650" cy="733425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8" name="Прямоугольный треугольник 7"/>
            <p:cNvSpPr/>
            <p:nvPr/>
          </p:nvSpPr>
          <p:spPr>
            <a:xfrm rot="10800000">
              <a:off x="6727825" y="3444875"/>
              <a:ext cx="757238" cy="733425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9" name="Прямоугольный треугольник 8"/>
            <p:cNvSpPr/>
            <p:nvPr/>
          </p:nvSpPr>
          <p:spPr>
            <a:xfrm>
              <a:off x="2325688" y="3444875"/>
              <a:ext cx="755650" cy="733425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10" name="Прямоугольный треугольник 9"/>
            <p:cNvSpPr/>
            <p:nvPr/>
          </p:nvSpPr>
          <p:spPr>
            <a:xfrm rot="10800000">
              <a:off x="2330450" y="3438525"/>
              <a:ext cx="757238" cy="735013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solidFill>
                  <a:prstClr val="white"/>
                </a:solidFill>
              </a:endParaRPr>
            </a:p>
          </p:txBody>
        </p:sp>
        <p:cxnSp>
          <p:nvCxnSpPr>
            <p:cNvPr id="12" name="Прямая со стрелкой 11"/>
            <p:cNvCxnSpPr/>
            <p:nvPr/>
          </p:nvCxnSpPr>
          <p:spPr>
            <a:xfrm flipV="1">
              <a:off x="1704975" y="3822700"/>
              <a:ext cx="2111375" cy="4763"/>
            </a:xfrm>
            <a:prstGeom prst="straightConnector1">
              <a:avLst/>
            </a:prstGeom>
            <a:ln w="38100">
              <a:solidFill>
                <a:schemeClr val="tx2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/>
            <p:cNvCxnSpPr/>
            <p:nvPr/>
          </p:nvCxnSpPr>
          <p:spPr>
            <a:xfrm flipV="1">
              <a:off x="6000750" y="3803650"/>
              <a:ext cx="2171700" cy="6350"/>
            </a:xfrm>
            <a:prstGeom prst="straightConnector1">
              <a:avLst/>
            </a:prstGeom>
            <a:ln w="38100">
              <a:solidFill>
                <a:schemeClr val="tx2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4165600" y="4108450"/>
              <a:ext cx="1444625" cy="1588"/>
            </a:xfrm>
            <a:prstGeom prst="line">
              <a:avLst/>
            </a:prstGeom>
            <a:ln w="57150">
              <a:solidFill>
                <a:schemeClr val="tx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>
              <a:off x="4171950" y="3444875"/>
              <a:ext cx="1444625" cy="1588"/>
            </a:xfrm>
            <a:prstGeom prst="line">
              <a:avLst/>
            </a:prstGeom>
            <a:ln w="57150">
              <a:solidFill>
                <a:schemeClr val="tx2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Прямоугольник 20"/>
            <p:cNvSpPr/>
            <p:nvPr/>
          </p:nvSpPr>
          <p:spPr>
            <a:xfrm>
              <a:off x="6924722" y="4293900"/>
              <a:ext cx="4443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ru-RU" sz="2800" b="1" dirty="0">
                  <a:ln w="12700">
                    <a:solidFill>
                      <a:srgbClr val="775F55">
                        <a:satMod val="155000"/>
                      </a:srgbClr>
                    </a:solidFill>
                    <a:prstDash val="solid"/>
                  </a:ln>
                  <a:solidFill>
                    <a:prstClr val="black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А</a:t>
              </a: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2527701" y="4246386"/>
              <a:ext cx="4042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ru-RU" sz="2800" b="1" dirty="0">
                  <a:ln w="12700">
                    <a:solidFill>
                      <a:srgbClr val="775F55">
                        <a:satMod val="155000"/>
                      </a:srgbClr>
                    </a:solidFill>
                    <a:prstDash val="solid"/>
                  </a:ln>
                  <a:solidFill>
                    <a:prstClr val="black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Р</a:t>
              </a:r>
            </a:p>
          </p:txBody>
        </p:sp>
        <p:cxnSp>
          <p:nvCxnSpPr>
            <p:cNvPr id="24" name="Прямая со стрелкой 23"/>
            <p:cNvCxnSpPr/>
            <p:nvPr/>
          </p:nvCxnSpPr>
          <p:spPr>
            <a:xfrm rot="5400000">
              <a:off x="3979863" y="3765550"/>
              <a:ext cx="642938" cy="158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 rot="5400000">
              <a:off x="4302919" y="3764756"/>
              <a:ext cx="64135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/>
            <p:nvPr/>
          </p:nvCxnSpPr>
          <p:spPr>
            <a:xfrm rot="5400000">
              <a:off x="4629944" y="3764756"/>
              <a:ext cx="64135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/>
            <p:cNvCxnSpPr/>
            <p:nvPr/>
          </p:nvCxnSpPr>
          <p:spPr>
            <a:xfrm rot="5400000">
              <a:off x="4963319" y="3764756"/>
              <a:ext cx="64135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 rot="5400000" flipH="1" flipV="1">
              <a:off x="4615656" y="3183732"/>
              <a:ext cx="509587" cy="12700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 rot="5400000">
              <a:off x="4606132" y="4363243"/>
              <a:ext cx="501650" cy="4763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Прямоугольник 33"/>
            <p:cNvSpPr/>
            <p:nvPr/>
          </p:nvSpPr>
          <p:spPr>
            <a:xfrm>
              <a:off x="4622800" y="2346566"/>
              <a:ext cx="44755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ru-RU" sz="3600" b="1" dirty="0">
                  <a:ln w="12700">
                    <a:solidFill>
                      <a:srgbClr val="775F55">
                        <a:satMod val="155000"/>
                      </a:srgbClr>
                    </a:solidFill>
                    <a:prstDash val="solid"/>
                  </a:ln>
                  <a:solidFill>
                    <a:prstClr val="black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+</a:t>
              </a:r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4622800" y="4406789"/>
              <a:ext cx="513644" cy="70788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sz="4000" b="1" dirty="0">
                  <a:ln w="12700">
                    <a:solidFill>
                      <a:srgbClr val="775F55">
                        <a:satMod val="155000"/>
                      </a:srgbClr>
                    </a:solidFill>
                    <a:prstDash val="solid"/>
                  </a:ln>
                  <a:solidFill>
                    <a:prstClr val="black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-</a:t>
              </a:r>
            </a:p>
          </p:txBody>
        </p:sp>
      </p:grpSp>
      <p:sp>
        <p:nvSpPr>
          <p:cNvPr id="44" name="Прямоугольник 43"/>
          <p:cNvSpPr/>
          <p:nvPr/>
        </p:nvSpPr>
        <p:spPr>
          <a:xfrm>
            <a:off x="228600" y="152400"/>
            <a:ext cx="5257800" cy="7048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2800" b="1" dirty="0" smtClean="0">
                <a:solidFill>
                  <a:prstClr val="black"/>
                </a:solidFill>
              </a:rPr>
              <a:t>Jasalma optikalıq anizotropiya</a:t>
            </a:r>
            <a:endParaRPr lang="ru-RU" sz="2800" dirty="0">
              <a:solidFill>
                <a:prstClr val="black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228600" y="914400"/>
            <a:ext cx="5029200" cy="4114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Latn-UZ" sz="2200" b="1" dirty="0" smtClean="0">
                <a:solidFill>
                  <a:prstClr val="black"/>
                </a:solidFill>
              </a:rPr>
              <a:t>Jasalma anizotrop zat mexanikalıq deformaciya yaki elektr maydanı </a:t>
            </a:r>
            <a:endParaRPr lang="en-US" sz="2200" b="1" dirty="0" smtClean="0">
              <a:solidFill>
                <a:prstClr val="black"/>
              </a:solidFill>
            </a:endParaRPr>
          </a:p>
          <a:p>
            <a:pPr algn="ctr"/>
            <a:r>
              <a:rPr lang="uz-Latn-UZ" sz="2200" b="1" dirty="0" smtClean="0">
                <a:solidFill>
                  <a:prstClr val="black"/>
                </a:solidFill>
              </a:rPr>
              <a:t>(Kerr effekti) tásirinde payda bolıwı múmkin. Kyu</a:t>
            </a:r>
            <a:r>
              <a:rPr lang="en-US" sz="2200" b="1" dirty="0" smtClean="0">
                <a:solidFill>
                  <a:prstClr val="black"/>
                </a:solidFill>
              </a:rPr>
              <a:t>v</a:t>
            </a:r>
            <a:r>
              <a:rPr lang="uz-Latn-UZ" sz="2200" b="1" dirty="0" smtClean="0">
                <a:solidFill>
                  <a:prstClr val="black"/>
                </a:solidFill>
              </a:rPr>
              <a:t>etadaǵı suyıqlıqqa potenciallar ayırması túsirilgende – suyıqlıq qos nur sındırıw qásiyetine iye boladı. Ádette</a:t>
            </a:r>
            <a:r>
              <a:rPr lang="en-US" sz="2200" b="1" dirty="0" err="1" smtClean="0">
                <a:solidFill>
                  <a:prstClr val="black"/>
                </a:solidFill>
              </a:rPr>
              <a:t>gi</a:t>
            </a:r>
            <a:r>
              <a:rPr lang="uz-Latn-UZ" sz="2200" b="1" dirty="0" smtClean="0">
                <a:solidFill>
                  <a:prstClr val="black"/>
                </a:solidFill>
              </a:rPr>
              <a:t> hám ádetten tısqarı nurlar sındırıw kórsetkishleri ayırması tómendegige teń boladı:</a:t>
            </a:r>
            <a:endParaRPr lang="ru-RU" sz="2200" b="1" dirty="0">
              <a:solidFill>
                <a:prstClr val="black"/>
              </a:solidFill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9937" name="Object 1"/>
          <p:cNvGraphicFramePr>
            <a:graphicFrameLocks noChangeAspect="1"/>
          </p:cNvGraphicFramePr>
          <p:nvPr/>
        </p:nvGraphicFramePr>
        <p:xfrm>
          <a:off x="1447799" y="4419600"/>
          <a:ext cx="245533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3" name="Формула" r:id="rId5" imgW="977900" imgH="241300" progId="Equation.3">
                  <p:embed/>
                </p:oleObj>
              </mc:Choice>
              <mc:Fallback>
                <p:oleObj name="Формула" r:id="rId5" imgW="977900" imgH="241300" progId="Equation.3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799" y="4419600"/>
                        <a:ext cx="245533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Прямоугольник 48"/>
          <p:cNvSpPr/>
          <p:nvPr/>
        </p:nvSpPr>
        <p:spPr>
          <a:xfrm>
            <a:off x="5486400" y="3276600"/>
            <a:ext cx="3505200" cy="762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prstClr val="black"/>
                </a:solidFill>
              </a:rPr>
              <a:t>2)</a:t>
            </a:r>
            <a:r>
              <a:rPr lang="uz-Latn-UZ" sz="2000" b="1" dirty="0" smtClean="0">
                <a:solidFill>
                  <a:prstClr val="black"/>
                </a:solidFill>
              </a:rPr>
              <a:t> Kristaldı bir tamanlama qısıw hám sozıw</a:t>
            </a:r>
            <a:endParaRPr lang="ru-RU" sz="2000" b="1" dirty="0">
              <a:solidFill>
                <a:prstClr val="black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5791200" y="228600"/>
            <a:ext cx="3048000" cy="2971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200" b="1" i="1" dirty="0" smtClean="0">
                <a:solidFill>
                  <a:prstClr val="black"/>
                </a:solidFill>
              </a:rPr>
              <a:t>λ</a:t>
            </a:r>
            <a:r>
              <a:rPr lang="ru-RU" sz="2200" b="1" i="1" baseline="-25000" dirty="0" smtClean="0">
                <a:solidFill>
                  <a:prstClr val="black"/>
                </a:solidFill>
              </a:rPr>
              <a:t>0</a:t>
            </a:r>
            <a:r>
              <a:rPr lang="ru-RU" sz="2200" b="1" dirty="0" smtClean="0">
                <a:solidFill>
                  <a:prstClr val="black"/>
                </a:solidFill>
              </a:rPr>
              <a:t>—</a:t>
            </a:r>
            <a:r>
              <a:rPr lang="uz-Latn-UZ" sz="2200" b="1" dirty="0" smtClean="0">
                <a:solidFill>
                  <a:prstClr val="black"/>
                </a:solidFill>
              </a:rPr>
              <a:t>vakuumdaǵı jaqtılıq tolqınınıń uzınlıǵı,</a:t>
            </a:r>
            <a:r>
              <a:rPr lang="ru-RU" sz="2200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ru-RU" sz="2200" b="1" i="1" dirty="0" smtClean="0">
                <a:solidFill>
                  <a:prstClr val="black"/>
                </a:solidFill>
              </a:rPr>
              <a:t>Е</a:t>
            </a:r>
            <a:r>
              <a:rPr lang="ru-RU" sz="2200" b="1" dirty="0" smtClean="0">
                <a:solidFill>
                  <a:prstClr val="black"/>
                </a:solidFill>
              </a:rPr>
              <a:t> —</a:t>
            </a:r>
            <a:r>
              <a:rPr lang="uz-Latn-UZ" sz="2200" b="1" dirty="0" smtClean="0">
                <a:solidFill>
                  <a:prstClr val="black"/>
                </a:solidFill>
              </a:rPr>
              <a:t>elektr maydanınıń kernewliligi,</a:t>
            </a:r>
            <a:endParaRPr lang="ru-RU" sz="2200" b="1" dirty="0" smtClean="0">
              <a:solidFill>
                <a:prstClr val="black"/>
              </a:solidFill>
            </a:endParaRPr>
          </a:p>
          <a:p>
            <a:pPr algn="ctr"/>
            <a:r>
              <a:rPr lang="ru-RU" sz="2200" b="1" dirty="0" smtClean="0">
                <a:solidFill>
                  <a:prstClr val="black"/>
                </a:solidFill>
              </a:rPr>
              <a:t> </a:t>
            </a:r>
            <a:r>
              <a:rPr lang="ru-RU" sz="2200" b="1" i="1" dirty="0" smtClean="0">
                <a:solidFill>
                  <a:prstClr val="black"/>
                </a:solidFill>
              </a:rPr>
              <a:t>В</a:t>
            </a:r>
            <a:r>
              <a:rPr lang="ru-RU" sz="2200" b="1" dirty="0" smtClean="0">
                <a:solidFill>
                  <a:prstClr val="black"/>
                </a:solidFill>
              </a:rPr>
              <a:t> —</a:t>
            </a:r>
            <a:r>
              <a:rPr lang="uz-Latn-UZ" sz="2200" b="1" dirty="0" smtClean="0">
                <a:solidFill>
                  <a:prstClr val="black"/>
                </a:solidFill>
              </a:rPr>
              <a:t>temperatura, jaqtılıq tolqın uzınlıǵı hám zattıń tábiyatına baylanıslı Kerr turaqlısı.</a:t>
            </a:r>
            <a:endParaRPr lang="ru-RU" sz="2200" b="1" dirty="0" smtClean="0">
              <a:solidFill>
                <a:prstClr val="black"/>
              </a:solidFill>
            </a:endParaRPr>
          </a:p>
        </p:txBody>
      </p:sp>
      <p:sp>
        <p:nvSpPr>
          <p:cNvPr id="51" name="Стрелка вправо 50"/>
          <p:cNvSpPr/>
          <p:nvPr/>
        </p:nvSpPr>
        <p:spPr>
          <a:xfrm>
            <a:off x="5181600" y="1066800"/>
            <a:ext cx="676284" cy="76200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0272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5000" y="4191000"/>
                  <a:ext cx="3124200" cy="2514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103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Прямая со стрелкой 43"/>
          <p:cNvCxnSpPr/>
          <p:nvPr/>
        </p:nvCxnSpPr>
        <p:spPr>
          <a:xfrm>
            <a:off x="-304800" y="533400"/>
            <a:ext cx="5562600" cy="32766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>
            <a:off x="-304800" y="685800"/>
            <a:ext cx="4419600" cy="43434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228600" y="152400"/>
            <a:ext cx="8686800" cy="6096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3200" b="1" dirty="0" smtClean="0">
                <a:solidFill>
                  <a:prstClr val="black"/>
                </a:solidFill>
              </a:rPr>
              <a:t>Polyarlanıw tegisliginiń aylanıwı</a:t>
            </a:r>
            <a:endParaRPr lang="ru-RU" sz="3200" b="1" dirty="0">
              <a:solidFill>
                <a:prstClr val="black"/>
              </a:solidFill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838200" y="1295400"/>
            <a:ext cx="1447800" cy="1447800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 w="38100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isometricRightUp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cxnSp>
        <p:nvCxnSpPr>
          <p:cNvPr id="38" name="Прямая со стрелкой 37"/>
          <p:cNvCxnSpPr>
            <a:stCxn id="17" idx="3"/>
          </p:cNvCxnSpPr>
          <p:nvPr/>
        </p:nvCxnSpPr>
        <p:spPr>
          <a:xfrm rot="5400000" flipH="1" flipV="1">
            <a:off x="1012125" y="1485901"/>
            <a:ext cx="1083375" cy="10071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Группа 75"/>
          <p:cNvGrpSpPr/>
          <p:nvPr/>
        </p:nvGrpSpPr>
        <p:grpSpPr>
          <a:xfrm>
            <a:off x="4572000" y="3048000"/>
            <a:ext cx="1447800" cy="1447800"/>
            <a:chOff x="4572000" y="3048000"/>
            <a:chExt cx="1447800" cy="1447800"/>
          </a:xfrm>
        </p:grpSpPr>
        <p:sp>
          <p:nvSpPr>
            <p:cNvPr id="18" name="Овал 17"/>
            <p:cNvSpPr/>
            <p:nvPr/>
          </p:nvSpPr>
          <p:spPr>
            <a:xfrm>
              <a:off x="4572000" y="3048000"/>
              <a:ext cx="1447800" cy="1447800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 w="38100"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isometricRightUp"/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cxnSp>
          <p:nvCxnSpPr>
            <p:cNvPr id="52" name="Прямая со стрелкой 51"/>
            <p:cNvCxnSpPr/>
            <p:nvPr/>
          </p:nvCxnSpPr>
          <p:spPr>
            <a:xfrm rot="5400000" flipH="1" flipV="1">
              <a:off x="4572794" y="3733006"/>
              <a:ext cx="13716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Прямая со стрелкой 55"/>
          <p:cNvCxnSpPr/>
          <p:nvPr/>
        </p:nvCxnSpPr>
        <p:spPr>
          <a:xfrm rot="5400000" flipH="1" flipV="1">
            <a:off x="2095500" y="1790700"/>
            <a:ext cx="5334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rot="5400000" flipH="1" flipV="1">
            <a:off x="1524000" y="2438400"/>
            <a:ext cx="4572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rot="5400000" flipH="1" flipV="1">
            <a:off x="2552700" y="2095500"/>
            <a:ext cx="5334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/>
          <p:nvPr/>
        </p:nvCxnSpPr>
        <p:spPr>
          <a:xfrm rot="5400000" flipH="1" flipV="1">
            <a:off x="2933700" y="2324100"/>
            <a:ext cx="5334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/>
          <p:nvPr/>
        </p:nvCxnSpPr>
        <p:spPr>
          <a:xfrm rot="5400000" flipH="1" flipV="1">
            <a:off x="3390900" y="2628900"/>
            <a:ext cx="5334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/>
          <p:nvPr/>
        </p:nvCxnSpPr>
        <p:spPr>
          <a:xfrm rot="5400000" flipH="1" flipV="1">
            <a:off x="3848100" y="2933700"/>
            <a:ext cx="5334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/>
          <p:nvPr/>
        </p:nvCxnSpPr>
        <p:spPr>
          <a:xfrm rot="5400000" flipH="1" flipV="1">
            <a:off x="4305300" y="3200400"/>
            <a:ext cx="5334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/>
          <p:nvPr/>
        </p:nvCxnSpPr>
        <p:spPr>
          <a:xfrm rot="5400000" flipH="1" flipV="1">
            <a:off x="1828800" y="2743200"/>
            <a:ext cx="4572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/>
          <p:nvPr/>
        </p:nvCxnSpPr>
        <p:spPr>
          <a:xfrm rot="5400000" flipH="1" flipV="1">
            <a:off x="2133600" y="3124200"/>
            <a:ext cx="4572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/>
          <p:nvPr/>
        </p:nvCxnSpPr>
        <p:spPr>
          <a:xfrm rot="5400000" flipH="1" flipV="1">
            <a:off x="2514600" y="3429000"/>
            <a:ext cx="4572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/>
          <p:nvPr/>
        </p:nvCxnSpPr>
        <p:spPr>
          <a:xfrm rot="5400000" flipH="1" flipV="1">
            <a:off x="2819400" y="3810000"/>
            <a:ext cx="4572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/>
          <p:cNvCxnSpPr/>
          <p:nvPr/>
        </p:nvCxnSpPr>
        <p:spPr>
          <a:xfrm rot="5400000" flipH="1" flipV="1">
            <a:off x="3124200" y="4114800"/>
            <a:ext cx="457200" cy="45720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913" name="Object 1"/>
          <p:cNvGraphicFramePr>
            <a:graphicFrameLocks noChangeAspect="1"/>
          </p:cNvGraphicFramePr>
          <p:nvPr/>
        </p:nvGraphicFramePr>
        <p:xfrm>
          <a:off x="2438400" y="1143000"/>
          <a:ext cx="609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8" name="Формула" r:id="rId4" imgW="152268" imgH="203024" progId="Equation.3">
                  <p:embed/>
                </p:oleObj>
              </mc:Choice>
              <mc:Fallback>
                <p:oleObj name="Формула" r:id="rId4" imgW="152268" imgH="203024" progId="Equation.3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6096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Прямоугольник 77"/>
          <p:cNvSpPr/>
          <p:nvPr/>
        </p:nvSpPr>
        <p:spPr>
          <a:xfrm>
            <a:off x="990600" y="838200"/>
            <a:ext cx="1893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z-Latn-UZ" sz="2400" b="1" dirty="0" smtClean="0">
                <a:solidFill>
                  <a:prstClr val="black"/>
                </a:solidFill>
              </a:rPr>
              <a:t>Polyarlaǵısh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79" name="Цилиндр 78"/>
          <p:cNvSpPr/>
          <p:nvPr/>
        </p:nvSpPr>
        <p:spPr>
          <a:xfrm rot="8121973">
            <a:off x="2194770" y="2693484"/>
            <a:ext cx="454137" cy="1471031"/>
          </a:xfrm>
          <a:prstGeom prst="can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  <a:alpha val="50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38100">
            <a:solidFill>
              <a:schemeClr val="bg2">
                <a:lumMod val="25000"/>
              </a:schemeClr>
            </a:solidFill>
          </a:ln>
          <a:scene3d>
            <a:camera prst="orthographicFront"/>
            <a:lightRig rig="threePt" dir="t">
              <a:rot lat="0" lon="0" rev="1800000"/>
            </a:lightRig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cxnSp>
        <p:nvCxnSpPr>
          <p:cNvPr id="81" name="Прямая со стрелкой 80"/>
          <p:cNvCxnSpPr/>
          <p:nvPr/>
        </p:nvCxnSpPr>
        <p:spPr>
          <a:xfrm rot="5400000">
            <a:off x="2820194" y="4037806"/>
            <a:ext cx="762000" cy="1588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/>
          <p:nvPr/>
        </p:nvCxnSpPr>
        <p:spPr>
          <a:xfrm rot="5400000">
            <a:off x="2972594" y="4342606"/>
            <a:ext cx="762000" cy="1588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/>
          <p:nvPr/>
        </p:nvCxnSpPr>
        <p:spPr>
          <a:xfrm rot="5400000">
            <a:off x="3201194" y="4495006"/>
            <a:ext cx="762000" cy="1588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Группа 76"/>
          <p:cNvGrpSpPr/>
          <p:nvPr/>
        </p:nvGrpSpPr>
        <p:grpSpPr>
          <a:xfrm>
            <a:off x="3429000" y="4343400"/>
            <a:ext cx="1447800" cy="1447800"/>
            <a:chOff x="3429000" y="4343400"/>
            <a:chExt cx="1447800" cy="1447800"/>
          </a:xfrm>
        </p:grpSpPr>
        <p:sp>
          <p:nvSpPr>
            <p:cNvPr id="33" name="Овал 32"/>
            <p:cNvSpPr/>
            <p:nvPr/>
          </p:nvSpPr>
          <p:spPr>
            <a:xfrm>
              <a:off x="3429000" y="4343400"/>
              <a:ext cx="1447800" cy="1447800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 w="38100"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isometricRightUp"/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cxnSp>
          <p:nvCxnSpPr>
            <p:cNvPr id="49" name="Прямая со стрелкой 48"/>
            <p:cNvCxnSpPr/>
            <p:nvPr/>
          </p:nvCxnSpPr>
          <p:spPr>
            <a:xfrm rot="5400000" flipH="1" flipV="1">
              <a:off x="3429000" y="5029200"/>
              <a:ext cx="13716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Прямая соединительная линия 84"/>
          <p:cNvCxnSpPr/>
          <p:nvPr/>
        </p:nvCxnSpPr>
        <p:spPr>
          <a:xfrm rot="16200000" flipH="1">
            <a:off x="4038600" y="4953000"/>
            <a:ext cx="1143000" cy="114300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Прямоугольник 90"/>
          <p:cNvSpPr/>
          <p:nvPr/>
        </p:nvSpPr>
        <p:spPr>
          <a:xfrm>
            <a:off x="914400" y="3581400"/>
            <a:ext cx="12725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z-Latn-UZ" sz="2400" b="1" dirty="0" smtClean="0">
                <a:solidFill>
                  <a:prstClr val="black"/>
                </a:solidFill>
              </a:rPr>
              <a:t>Sh</a:t>
            </a:r>
            <a:r>
              <a:rPr lang="en-US" sz="2400" b="1" dirty="0" smtClean="0">
                <a:solidFill>
                  <a:prstClr val="black"/>
                </a:solidFill>
              </a:rPr>
              <a:t>e</a:t>
            </a:r>
            <a:r>
              <a:rPr lang="uz-Latn-UZ" sz="2400" b="1" dirty="0" smtClean="0">
                <a:solidFill>
                  <a:prstClr val="black"/>
                </a:solidFill>
              </a:rPr>
              <a:t>k</a:t>
            </a:r>
            <a:r>
              <a:rPr lang="en-US" sz="2400" b="1" dirty="0" smtClean="0">
                <a:solidFill>
                  <a:prstClr val="black"/>
                </a:solidFill>
              </a:rPr>
              <a:t>e</a:t>
            </a:r>
            <a:r>
              <a:rPr lang="uz-Latn-UZ" sz="2400" b="1" dirty="0" smtClean="0">
                <a:solidFill>
                  <a:prstClr val="black"/>
                </a:solidFill>
              </a:rPr>
              <a:t>rli </a:t>
            </a:r>
          </a:p>
          <a:p>
            <a:r>
              <a:rPr lang="uz-Latn-UZ" sz="2400" b="1" dirty="0" smtClean="0">
                <a:solidFill>
                  <a:prstClr val="black"/>
                </a:solidFill>
              </a:rPr>
              <a:t>kyu</a:t>
            </a:r>
            <a:r>
              <a:rPr lang="en-US" sz="2400" b="1" dirty="0" smtClean="0">
                <a:solidFill>
                  <a:prstClr val="black"/>
                </a:solidFill>
              </a:rPr>
              <a:t>v</a:t>
            </a:r>
            <a:r>
              <a:rPr lang="uz-Latn-UZ" sz="2400" b="1" dirty="0" smtClean="0">
                <a:solidFill>
                  <a:prstClr val="black"/>
                </a:solidFill>
              </a:rPr>
              <a:t>eta</a:t>
            </a:r>
            <a:endParaRPr lang="ru-RU" sz="2400" dirty="0">
              <a:solidFill>
                <a:prstClr val="black"/>
              </a:solidFill>
            </a:endParaRPr>
          </a:p>
        </p:txBody>
      </p:sp>
      <p:grpSp>
        <p:nvGrpSpPr>
          <p:cNvPr id="100" name="Группа 99"/>
          <p:cNvGrpSpPr/>
          <p:nvPr/>
        </p:nvGrpSpPr>
        <p:grpSpPr>
          <a:xfrm>
            <a:off x="3962400" y="4114800"/>
            <a:ext cx="3200400" cy="2057400"/>
            <a:chOff x="3962400" y="4114800"/>
            <a:chExt cx="3200400" cy="2057400"/>
          </a:xfrm>
        </p:grpSpPr>
        <p:sp>
          <p:nvSpPr>
            <p:cNvPr id="90" name="Прямоугольник 89"/>
            <p:cNvSpPr/>
            <p:nvPr/>
          </p:nvSpPr>
          <p:spPr>
            <a:xfrm rot="21174193">
              <a:off x="3962400" y="4267200"/>
              <a:ext cx="3200400" cy="1905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  <a:scene3d>
              <a:camera prst="isometricRightUp"/>
              <a:lightRig rig="threePt" dir="t">
                <a:rot lat="0" lon="0" rev="1800000"/>
              </a:lightRig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92" name="Овал 91"/>
            <p:cNvSpPr/>
            <p:nvPr/>
          </p:nvSpPr>
          <p:spPr>
            <a:xfrm>
              <a:off x="4419600" y="4800600"/>
              <a:ext cx="1371600" cy="1371600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  <a:scene3d>
              <a:camera prst="isometricRightUp"/>
              <a:lightRig rig="threePt" dir="t">
                <a:rot lat="0" lon="0" rev="1800000"/>
              </a:lightRig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93" name="Овал 92"/>
            <p:cNvSpPr/>
            <p:nvPr/>
          </p:nvSpPr>
          <p:spPr>
            <a:xfrm>
              <a:off x="5334000" y="4114800"/>
              <a:ext cx="1371600" cy="13716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  <a:scene3d>
              <a:camera prst="isometricRightUp"/>
              <a:lightRig rig="threePt" dir="t">
                <a:rot lat="0" lon="0" rev="1800000"/>
              </a:lightRig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</p:grpSp>
      <p:sp>
        <p:nvSpPr>
          <p:cNvPr id="96" name="Блок-схема: задержка 95"/>
          <p:cNvSpPr/>
          <p:nvPr/>
        </p:nvSpPr>
        <p:spPr>
          <a:xfrm>
            <a:off x="7848600" y="4648200"/>
            <a:ext cx="685800" cy="1295400"/>
          </a:xfrm>
          <a:prstGeom prst="flowChartDelay">
            <a:avLst/>
          </a:prstGeom>
          <a:solidFill>
            <a:schemeClr val="tx1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98" name="Блок-схема: задержка 97"/>
          <p:cNvSpPr/>
          <p:nvPr/>
        </p:nvSpPr>
        <p:spPr>
          <a:xfrm rot="10800000">
            <a:off x="7162800" y="4648200"/>
            <a:ext cx="685800" cy="1295400"/>
          </a:xfrm>
          <a:prstGeom prst="flowChartDelay">
            <a:avLst/>
          </a:prstGeom>
          <a:solidFill>
            <a:srgbClr val="FFFF00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99" name="Овал 98"/>
          <p:cNvSpPr/>
          <p:nvPr/>
        </p:nvSpPr>
        <p:spPr>
          <a:xfrm>
            <a:off x="7162800" y="4572000"/>
            <a:ext cx="1447800" cy="1447800"/>
          </a:xfrm>
          <a:prstGeom prst="ellipse">
            <a:avLst/>
          </a:prstGeom>
          <a:ln w="155575">
            <a:solidFill>
              <a:srgbClr val="7030A0"/>
            </a:solidFill>
          </a:ln>
          <a:scene3d>
            <a:camera prst="orthographicFront"/>
            <a:lightRig rig="threePt" dir="t">
              <a:rot lat="0" lon="0" rev="1800000"/>
            </a:lightRig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102" name="Прямоугольник 101"/>
          <p:cNvSpPr/>
          <p:nvPr/>
        </p:nvSpPr>
        <p:spPr>
          <a:xfrm>
            <a:off x="3161506" y="5645136"/>
            <a:ext cx="190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z-Latn-UZ" sz="2400" b="1" dirty="0" smtClean="0">
                <a:solidFill>
                  <a:prstClr val="black"/>
                </a:solidFill>
              </a:rPr>
              <a:t>Analizatorlar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03" name="Скругленный прямоугольник 102"/>
          <p:cNvSpPr/>
          <p:nvPr/>
        </p:nvSpPr>
        <p:spPr>
          <a:xfrm>
            <a:off x="3886200" y="914400"/>
            <a:ext cx="5029200" cy="158590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2200" b="1" dirty="0" smtClean="0">
                <a:solidFill>
                  <a:prstClr val="black"/>
                </a:solidFill>
              </a:rPr>
              <a:t>Ayırım zatlar: kvarc, sh</a:t>
            </a:r>
            <a:r>
              <a:rPr lang="en-US" sz="2200" b="1" dirty="0" smtClean="0">
                <a:solidFill>
                  <a:prstClr val="black"/>
                </a:solidFill>
              </a:rPr>
              <a:t>e</a:t>
            </a:r>
            <a:r>
              <a:rPr lang="uz-Latn-UZ" sz="2200" b="1" dirty="0" smtClean="0">
                <a:solidFill>
                  <a:prstClr val="black"/>
                </a:solidFill>
              </a:rPr>
              <a:t>k</a:t>
            </a:r>
            <a:r>
              <a:rPr lang="en-US" sz="2200" b="1" dirty="0" smtClean="0">
                <a:solidFill>
                  <a:prstClr val="black"/>
                </a:solidFill>
              </a:rPr>
              <a:t>e</a:t>
            </a:r>
            <a:r>
              <a:rPr lang="uz-Latn-UZ" sz="2200" b="1" dirty="0" smtClean="0">
                <a:solidFill>
                  <a:prstClr val="black"/>
                </a:solidFill>
              </a:rPr>
              <a:t>r hám skipid</a:t>
            </a:r>
            <a:r>
              <a:rPr lang="en-US" sz="2200" b="1" dirty="0" smtClean="0">
                <a:solidFill>
                  <a:prstClr val="black"/>
                </a:solidFill>
              </a:rPr>
              <a:t>a</a:t>
            </a:r>
            <a:r>
              <a:rPr lang="uz-Latn-UZ" sz="2200" b="1" dirty="0" smtClean="0">
                <a:solidFill>
                  <a:prstClr val="black"/>
                </a:solidFill>
              </a:rPr>
              <a:t>r polyarlanıw tegisligin aylandırıw qásiyetine iye bolǵanı ushın, optikalıq aktiv zatlar esaplanadı.</a:t>
            </a:r>
            <a:r>
              <a:rPr lang="ru-RU" sz="2200" b="1" dirty="0" smtClean="0">
                <a:solidFill>
                  <a:prstClr val="black"/>
                </a:solidFill>
              </a:rPr>
              <a:t> </a:t>
            </a:r>
            <a:endParaRPr lang="ru-RU" sz="2200" b="1" dirty="0">
              <a:solidFill>
                <a:prstClr val="black"/>
              </a:solidFill>
            </a:endParaRPr>
          </a:p>
        </p:txBody>
      </p:sp>
      <p:sp>
        <p:nvSpPr>
          <p:cNvPr id="104" name="Скругленный прямоугольник 103"/>
          <p:cNvSpPr/>
          <p:nvPr/>
        </p:nvSpPr>
        <p:spPr>
          <a:xfrm>
            <a:off x="5929322" y="2643182"/>
            <a:ext cx="2971800" cy="7620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8917" name="Object 5"/>
          <p:cNvGraphicFramePr>
            <a:graphicFrameLocks noChangeAspect="1"/>
          </p:cNvGraphicFramePr>
          <p:nvPr/>
        </p:nvGraphicFramePr>
        <p:xfrm>
          <a:off x="6286512" y="2714620"/>
          <a:ext cx="236482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9" name="Формула" r:id="rId6" imgW="698197" imgH="203112" progId="Equation.3">
                  <p:embed/>
                </p:oleObj>
              </mc:Choice>
              <mc:Fallback>
                <p:oleObj name="Формула" r:id="rId6" imgW="698197" imgH="203112" progId="Equation.3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2714620"/>
                        <a:ext cx="236482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Скругленный прямоугольник 107"/>
          <p:cNvSpPr/>
          <p:nvPr/>
        </p:nvSpPr>
        <p:spPr>
          <a:xfrm>
            <a:off x="206515" y="4419600"/>
            <a:ext cx="2819400" cy="22860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prstClr val="black"/>
                </a:solidFill>
              </a:rPr>
              <a:t> </a:t>
            </a:r>
            <a:r>
              <a:rPr lang="uz-Latn-UZ" sz="2200" b="1" dirty="0" smtClean="0">
                <a:solidFill>
                  <a:prstClr val="black"/>
                </a:solidFill>
              </a:rPr>
              <a:t> Analizatordaǵı</a:t>
            </a:r>
            <a:r>
              <a:rPr lang="ru-RU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l-GR" sz="2200" i="1" dirty="0" smtClean="0">
                <a:solidFill>
                  <a:prstClr val="black"/>
                </a:solidFill>
                <a:cs typeface="Times New Roman" pitchFamily="18" charset="0"/>
              </a:rPr>
              <a:t>φ</a:t>
            </a:r>
            <a:endParaRPr lang="ru-RU" sz="2200" i="1" dirty="0" smtClean="0">
              <a:solidFill>
                <a:prstClr val="black"/>
              </a:solidFill>
              <a:cs typeface="Times New Roman" pitchFamily="18" charset="0"/>
            </a:endParaRPr>
          </a:p>
          <a:p>
            <a:pPr algn="ctr"/>
            <a:r>
              <a:rPr lang="uz-Latn-UZ" sz="2200" b="1" dirty="0" smtClean="0">
                <a:solidFill>
                  <a:prstClr val="black"/>
                </a:solidFill>
                <a:cs typeface="Times New Roman" pitchFamily="18" charset="0"/>
              </a:rPr>
              <a:t>burılıw múyeshine qara</a:t>
            </a:r>
            <a:r>
              <a:rPr lang="en-US" sz="2200" b="1" dirty="0" smtClean="0">
                <a:solidFill>
                  <a:prstClr val="black"/>
                </a:solidFill>
                <a:cs typeface="Times New Roman" pitchFamily="18" charset="0"/>
              </a:rPr>
              <a:t>p</a:t>
            </a:r>
            <a:r>
              <a:rPr lang="uz-Latn-UZ" sz="2200" b="1" dirty="0" smtClean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sz="2200" b="1" dirty="0" smtClean="0">
                <a:solidFill>
                  <a:prstClr val="black"/>
                </a:solidFill>
                <a:cs typeface="Times New Roman" pitchFamily="18" charset="0"/>
              </a:rPr>
              <a:t>a</a:t>
            </a:r>
            <a:r>
              <a:rPr lang="uz-Latn-UZ" sz="2200" b="1" dirty="0" smtClean="0">
                <a:solidFill>
                  <a:prstClr val="black"/>
                </a:solidFill>
                <a:cs typeface="Times New Roman" pitchFamily="18" charset="0"/>
              </a:rPr>
              <a:t>r</a:t>
            </a:r>
            <a:r>
              <a:rPr lang="en-US" sz="2200" b="1" dirty="0" err="1" smtClean="0">
                <a:solidFill>
                  <a:prstClr val="black"/>
                </a:solidFill>
                <a:cs typeface="Times New Roman" pitchFamily="18" charset="0"/>
              </a:rPr>
              <a:t>alasp</a:t>
            </a:r>
            <a:r>
              <a:rPr lang="uz-Latn-UZ" sz="2200" b="1" dirty="0" smtClean="0">
                <a:solidFill>
                  <a:prstClr val="black"/>
                </a:solidFill>
                <a:cs typeface="Times New Roman" pitchFamily="18" charset="0"/>
              </a:rPr>
              <a:t>adaǵı sh</a:t>
            </a:r>
            <a:r>
              <a:rPr lang="en-US" sz="2200" b="1" dirty="0" smtClean="0">
                <a:solidFill>
                  <a:prstClr val="black"/>
                </a:solidFill>
                <a:cs typeface="Times New Roman" pitchFamily="18" charset="0"/>
              </a:rPr>
              <a:t>e</a:t>
            </a:r>
            <a:r>
              <a:rPr lang="uz-Latn-UZ" sz="2200" b="1" dirty="0" smtClean="0">
                <a:solidFill>
                  <a:prstClr val="black"/>
                </a:solidFill>
                <a:cs typeface="Times New Roman" pitchFamily="18" charset="0"/>
              </a:rPr>
              <a:t>k</a:t>
            </a:r>
            <a:r>
              <a:rPr lang="en-US" sz="2200" b="1" dirty="0" smtClean="0">
                <a:solidFill>
                  <a:prstClr val="black"/>
                </a:solidFill>
                <a:cs typeface="Times New Roman" pitchFamily="18" charset="0"/>
              </a:rPr>
              <a:t>e</a:t>
            </a:r>
            <a:r>
              <a:rPr lang="uz-Latn-UZ" sz="2200" b="1" dirty="0" smtClean="0">
                <a:solidFill>
                  <a:prstClr val="black"/>
                </a:solidFill>
                <a:cs typeface="Times New Roman" pitchFamily="18" charset="0"/>
              </a:rPr>
              <a:t>r koncentraciyası anıqlanadı</a:t>
            </a:r>
            <a:r>
              <a:rPr lang="en-US" sz="2200" b="1" dirty="0" smtClean="0">
                <a:solidFill>
                  <a:prstClr val="black"/>
                </a:solidFill>
                <a:cs typeface="Times New Roman" pitchFamily="18" charset="0"/>
              </a:rPr>
              <a:t>.</a:t>
            </a:r>
            <a:endParaRPr lang="ru-RU" sz="22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3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60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7000"/>
                            </p:stCondLst>
                            <p:childTnLst>
                              <p:par>
                                <p:cTn id="1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80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9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1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5000"/>
                            </p:stCondLst>
                            <p:childTnLst>
                              <p:par>
                                <p:cTn id="138" presetID="19" presetClass="emph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90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10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0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30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8" grpId="0"/>
      <p:bldP spid="79" grpId="0" animBg="1"/>
      <p:bldP spid="91" grpId="0"/>
      <p:bldP spid="96" grpId="0" animBg="1"/>
      <p:bldP spid="98" grpId="0" animBg="1"/>
      <p:bldP spid="98" grpId="1" animBg="1"/>
      <p:bldP spid="99" grpId="0" animBg="1"/>
      <p:bldP spid="102" grpId="0"/>
      <p:bldP spid="103" grpId="0" animBg="1"/>
      <p:bldP spid="104" grpId="0" animBg="1"/>
      <p:bldP spid="10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1038" cy="7254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chemeClr val="tx1"/>
                </a:solidFill>
              </a:rPr>
              <a:t>PAYDALAN</a:t>
            </a:r>
            <a:r>
              <a:rPr lang="es-ES" sz="3200" b="1" dirty="0" smtClean="0">
                <a:solidFill>
                  <a:schemeClr val="tx1"/>
                </a:solidFill>
              </a:rPr>
              <a:t>ÍL</a:t>
            </a:r>
            <a:r>
              <a:rPr lang="en-US" sz="3200" b="1" dirty="0" smtClean="0">
                <a:solidFill>
                  <a:schemeClr val="tx1"/>
                </a:solidFill>
              </a:rPr>
              <a:t>ǴAN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ÁDEBIYA</a:t>
            </a:r>
            <a:r>
              <a:rPr lang="ru-RU" sz="3200" b="1" dirty="0" smtClean="0">
                <a:solidFill>
                  <a:schemeClr val="tx1"/>
                </a:solidFill>
              </a:rPr>
              <a:t>Т</a:t>
            </a:r>
            <a:r>
              <a:rPr lang="en-US" sz="3200" b="1" dirty="0" smtClean="0">
                <a:solidFill>
                  <a:schemeClr val="tx1"/>
                </a:solidFill>
              </a:rPr>
              <a:t>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5" y="928688"/>
            <a:ext cx="8270875" cy="5594350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Font typeface="Arial" charset="0"/>
              <a:buNone/>
              <a:defRPr/>
            </a:pPr>
            <a:r>
              <a:rPr lang="ru-RU" sz="2000" b="1" dirty="0" smtClean="0"/>
              <a:t>1. </a:t>
            </a:r>
            <a:r>
              <a:rPr lang="en-US" sz="2000" b="1" dirty="0" smtClean="0"/>
              <a:t>Q</a:t>
            </a:r>
            <a:r>
              <a:rPr lang="ru-RU" sz="2000" b="1" dirty="0" smtClean="0"/>
              <a:t>.</a:t>
            </a:r>
            <a:r>
              <a:rPr lang="en-US" sz="2000" b="1" dirty="0" smtClean="0"/>
              <a:t>P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Abduraxmanov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V</a:t>
            </a:r>
            <a:r>
              <a:rPr lang="ru-RU" sz="2000" b="1" dirty="0" smtClean="0"/>
              <a:t>.</a:t>
            </a:r>
            <a:r>
              <a:rPr lang="en-US" sz="2000" b="1" dirty="0" smtClean="0"/>
              <a:t>S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Xamidov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N</a:t>
            </a:r>
            <a:r>
              <a:rPr lang="ru-RU" sz="2000" b="1" dirty="0" smtClean="0"/>
              <a:t>.</a:t>
            </a:r>
            <a:r>
              <a:rPr lang="en-US" sz="2000" b="1" dirty="0" smtClean="0"/>
              <a:t>A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Axmedova</a:t>
            </a:r>
            <a:r>
              <a:rPr lang="ru-RU" sz="2000" b="1" dirty="0" smtClean="0"/>
              <a:t>. </a:t>
            </a:r>
            <a:r>
              <a:rPr lang="en-US" sz="2000" b="1" dirty="0" smtClean="0"/>
              <a:t>FIZIKA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Darslik</a:t>
            </a:r>
            <a:r>
              <a:rPr lang="ru-RU" sz="2000" b="1" dirty="0" smtClean="0"/>
              <a:t>. </a:t>
            </a:r>
            <a:r>
              <a:rPr lang="en-US" sz="2000" b="1" dirty="0" smtClean="0"/>
              <a:t>Toshkent</a:t>
            </a:r>
            <a:r>
              <a:rPr lang="ru-RU" sz="2000" b="1" dirty="0" smtClean="0"/>
              <a:t>. “</a:t>
            </a:r>
            <a:r>
              <a:rPr lang="en-US" sz="2000" b="1" dirty="0" err="1" smtClean="0"/>
              <a:t>Aloqachi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nashriyoti</a:t>
            </a:r>
            <a:r>
              <a:rPr lang="ru-RU" sz="2000" b="1" dirty="0" smtClean="0"/>
              <a:t>”. 2018 </a:t>
            </a:r>
            <a:r>
              <a:rPr lang="en-US" sz="2000" b="1" dirty="0" smtClean="0"/>
              <a:t>y</a:t>
            </a:r>
            <a:r>
              <a:rPr lang="ru-RU" sz="2000" b="1" dirty="0" smtClean="0"/>
              <a:t>. </a:t>
            </a:r>
            <a:r>
              <a:rPr lang="en-US" sz="2000" b="1" dirty="0" smtClean="0"/>
              <a:t>O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zR</a:t>
            </a:r>
            <a:r>
              <a:rPr lang="en-US" sz="2000" b="1" dirty="0" smtClean="0"/>
              <a:t> OO</a:t>
            </a:r>
            <a:r>
              <a:rPr lang="ru-RU" sz="2000" b="1" dirty="0" smtClean="0"/>
              <a:t>‘</a:t>
            </a:r>
            <a:r>
              <a:rPr lang="en-US" sz="2000" b="1" dirty="0" smtClean="0"/>
              <a:t>MTV</a:t>
            </a:r>
            <a:r>
              <a:rPr lang="ru-RU" sz="2000" b="1" dirty="0" smtClean="0"/>
              <a:t> 2017.24.08 </a:t>
            </a:r>
            <a:r>
              <a:rPr lang="en-US" sz="2000" b="1" dirty="0" err="1" smtClean="0"/>
              <a:t>dagi</a:t>
            </a:r>
            <a:r>
              <a:rPr lang="ru-RU" sz="2000" b="1" dirty="0" smtClean="0"/>
              <a:t> “603”-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i</a:t>
            </a:r>
            <a:r>
              <a:rPr lang="ru-RU" sz="2000" b="1" dirty="0" smtClean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2.</a:t>
            </a:r>
            <a:r>
              <a:rPr lang="ru-RU" sz="2000" b="1" dirty="0" smtClean="0"/>
              <a:t>   </a:t>
            </a:r>
            <a:r>
              <a:rPr lang="en-US" sz="2000" b="1" dirty="0" err="1" smtClean="0"/>
              <a:t>B.A.Ibragimov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G.Q.Atajanova</a:t>
            </a:r>
            <a:r>
              <a:rPr lang="en-US" sz="2000" b="1" dirty="0" smtClean="0"/>
              <a:t>. </a:t>
            </a:r>
            <a:r>
              <a:rPr lang="uz-Cyrl-UZ" sz="2000" b="1" dirty="0" smtClean="0"/>
              <a:t>“FIZIKA”. </a:t>
            </a:r>
            <a:r>
              <a:rPr lang="en-US" sz="2000" b="1" dirty="0" err="1" smtClean="0"/>
              <a:t>Oqıwlıq</a:t>
            </a:r>
            <a:r>
              <a:rPr lang="uz-Cyrl-UZ" sz="2000" b="1" dirty="0" smtClean="0"/>
              <a:t>. T</a:t>
            </a:r>
            <a:r>
              <a:rPr lang="en-US" sz="2000" b="1" dirty="0" smtClean="0"/>
              <a:t>a</a:t>
            </a:r>
            <a:r>
              <a:rPr lang="uz-Cyrl-UZ" sz="2000" b="1" dirty="0" smtClean="0"/>
              <a:t>shkent. </a:t>
            </a:r>
            <a:r>
              <a:rPr lang="en-US" sz="2000" b="1" dirty="0" smtClean="0"/>
              <a:t>2018 j. </a:t>
            </a:r>
            <a:endParaRPr lang="ru-RU" sz="2000" b="1" dirty="0" smtClean="0"/>
          </a:p>
          <a:p>
            <a:pPr algn="just">
              <a:buFont typeface="Arial" charset="0"/>
              <a:buNone/>
              <a:defRPr/>
            </a:pPr>
            <a:r>
              <a:rPr lang="uz-Cyrl-UZ" sz="2000" b="1" dirty="0" smtClean="0"/>
              <a:t>3.  Q.P.Abduraxmanov, O’.Egamov. “FIZIKA”. Darslik. Toshkent. O‘quv-ta’lim metodika” bosmaxonasi. 2015 y. O‘zROO‘MTV  2009.26.02. dagi “51”-sonli buyrug‘i.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4</a:t>
            </a:r>
            <a:r>
              <a:rPr lang="uz-Cyrl-UZ" sz="2000" b="1" dirty="0" smtClean="0"/>
              <a:t>. Douglas C. Giancoli. Physics. Principles with Applicathions. 2004 USA ISBN-13 978-0-321-62592-2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5. </a:t>
            </a:r>
            <a:r>
              <a:rPr lang="ru-RU" sz="2000" b="1" dirty="0" smtClean="0"/>
              <a:t> </a:t>
            </a:r>
            <a:r>
              <a:rPr lang="en-US" sz="2000" b="1" dirty="0" smtClean="0"/>
              <a:t>Physics for Scientists and Engineers, Raymond A. </a:t>
            </a:r>
            <a:r>
              <a:rPr lang="en-US" sz="2000" b="1" dirty="0" err="1" smtClean="0"/>
              <a:t>Serway</a:t>
            </a:r>
            <a:r>
              <a:rPr lang="en-US" sz="2000" b="1" dirty="0" smtClean="0"/>
              <a:t>, John W. Jewett. 9th Edition, 2012.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6.</a:t>
            </a:r>
            <a:r>
              <a:rPr lang="ru-RU" sz="2000" b="1" dirty="0" smtClean="0"/>
              <a:t> </a:t>
            </a:r>
            <a:r>
              <a:rPr lang="en-US" sz="20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0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uz-Latn-UZ" sz="20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 </a:t>
            </a:r>
            <a:r>
              <a:rPr lang="en-US" sz="2000" b="1" dirty="0"/>
              <a:t>"</a:t>
            </a:r>
            <a:r>
              <a:rPr lang="en-US" sz="2000" b="1" dirty="0" err="1"/>
              <a:t>Fizika</a:t>
            </a:r>
            <a:r>
              <a:rPr lang="en-US" sz="2000" b="1" dirty="0"/>
              <a:t> I </a:t>
            </a:r>
            <a:r>
              <a:rPr lang="en-US" sz="2000" b="1" dirty="0" err="1"/>
              <a:t>kursı</a:t>
            </a:r>
            <a:r>
              <a:rPr lang="en-US" sz="2000" b="1" dirty="0"/>
              <a:t> </a:t>
            </a:r>
            <a:r>
              <a:rPr lang="en-US" sz="2000" b="1" dirty="0" err="1"/>
              <a:t>boyınsha</a:t>
            </a:r>
            <a:r>
              <a:rPr lang="en-US" sz="2000" b="1" dirty="0"/>
              <a:t> </a:t>
            </a:r>
            <a:r>
              <a:rPr lang="en-US" sz="2000" b="1" dirty="0" err="1"/>
              <a:t>prezentaciyalıq</a:t>
            </a:r>
            <a:r>
              <a:rPr lang="en-US" sz="2000" b="1" dirty="0"/>
              <a:t> </a:t>
            </a:r>
            <a:r>
              <a:rPr lang="en-US" sz="2000" b="1" dirty="0" err="1"/>
              <a:t>multimedialı</a:t>
            </a:r>
            <a:r>
              <a:rPr lang="en-US" sz="2000" b="1" dirty="0"/>
              <a:t> </a:t>
            </a:r>
            <a:r>
              <a:rPr lang="en-US" sz="2000" b="1" dirty="0" err="1"/>
              <a:t>shınıǵıwlar</a:t>
            </a:r>
            <a:r>
              <a:rPr lang="en-US" sz="2000" b="1" dirty="0"/>
              <a:t> </a:t>
            </a:r>
            <a:r>
              <a:rPr lang="en-US" sz="2000" b="1" dirty="0" err="1"/>
              <a:t>toplamı</a:t>
            </a:r>
            <a:r>
              <a:rPr lang="en-US" sz="2000" b="1" dirty="0"/>
              <a:t>“</a:t>
            </a:r>
            <a:r>
              <a:rPr lang="uz-Latn-UZ" sz="2000" b="1" dirty="0"/>
              <a:t>.</a:t>
            </a:r>
            <a:r>
              <a:rPr lang="en-US" sz="2000" b="1" dirty="0"/>
              <a:t> </a:t>
            </a:r>
            <a:r>
              <a:rPr lang="uz-Latn-UZ" sz="2000" b="1" dirty="0"/>
              <a:t>E</a:t>
            </a:r>
            <a:r>
              <a:rPr lang="en-US" sz="2000" b="1" dirty="0" err="1"/>
              <a:t>lektron</a:t>
            </a:r>
            <a:r>
              <a:rPr lang="en-US" sz="2000" b="1" dirty="0"/>
              <a:t> </a:t>
            </a:r>
            <a:r>
              <a:rPr lang="en-US" sz="2000" b="1" dirty="0" err="1"/>
              <a:t>oqıw</a:t>
            </a:r>
            <a:r>
              <a:rPr lang="en-US" sz="2000" b="1" dirty="0"/>
              <a:t> </a:t>
            </a:r>
            <a:r>
              <a:rPr lang="en-US" sz="2000" b="1" dirty="0" err="1"/>
              <a:t>qollanba</a:t>
            </a:r>
            <a:r>
              <a:rPr lang="en-US" sz="2000" b="1" dirty="0"/>
              <a:t>. </a:t>
            </a:r>
            <a:r>
              <a:rPr lang="en-US" sz="2000" b="1" dirty="0" err="1"/>
              <a:t>Nókis</a:t>
            </a:r>
            <a:r>
              <a:rPr lang="uz-Latn-UZ" sz="2000" b="1" dirty="0"/>
              <a:t>.</a:t>
            </a:r>
            <a:r>
              <a:rPr lang="en-US" sz="2000" b="1" dirty="0"/>
              <a:t> 2022 </a:t>
            </a:r>
            <a:r>
              <a:rPr lang="uz-Latn-UZ" sz="2000" b="1" dirty="0"/>
              <a:t>j</a:t>
            </a:r>
            <a:r>
              <a:rPr lang="en-US" sz="2000" b="1" dirty="0"/>
              <a:t>. </a:t>
            </a:r>
            <a:r>
              <a:rPr lang="en-US" sz="2000" b="1" dirty="0" err="1"/>
              <a:t>O‘zR</a:t>
            </a:r>
            <a:r>
              <a:rPr lang="en-US" sz="2000" b="1" dirty="0"/>
              <a:t> OO‘MTV 20</a:t>
            </a:r>
            <a:r>
              <a:rPr lang="uz-Latn-UZ" sz="2000" b="1" dirty="0"/>
              <a:t>2</a:t>
            </a:r>
            <a:r>
              <a:rPr lang="en-US" sz="2000" b="1" dirty="0"/>
              <a:t>1.</a:t>
            </a:r>
            <a:r>
              <a:rPr lang="uz-Latn-UZ" sz="2000" b="1" dirty="0"/>
              <a:t>31</a:t>
            </a:r>
            <a:r>
              <a:rPr lang="en-US" sz="2000" b="1" dirty="0"/>
              <a:t>.0</a:t>
            </a:r>
            <a:r>
              <a:rPr lang="uz-Latn-UZ" sz="2000" b="1" dirty="0"/>
              <a:t>5</a:t>
            </a:r>
            <a:r>
              <a:rPr lang="en-US" sz="2000" b="1" dirty="0"/>
              <a:t> </a:t>
            </a:r>
            <a:r>
              <a:rPr lang="en-US" sz="2000" b="1" dirty="0" err="1"/>
              <a:t>dagi</a:t>
            </a:r>
            <a:r>
              <a:rPr lang="en-US" sz="2000" b="1" dirty="0"/>
              <a:t> “</a:t>
            </a:r>
            <a:r>
              <a:rPr lang="uz-Latn-UZ" sz="2000" b="1" dirty="0"/>
              <a:t>2</a:t>
            </a:r>
            <a:r>
              <a:rPr lang="en-US" sz="2000" b="1" dirty="0"/>
              <a:t>3</a:t>
            </a:r>
            <a:r>
              <a:rPr lang="uz-Latn-UZ" sz="2000" b="1" dirty="0"/>
              <a:t>7</a:t>
            </a:r>
            <a:r>
              <a:rPr lang="en-US" sz="2000" b="1" dirty="0"/>
              <a:t>”-</a:t>
            </a:r>
            <a:r>
              <a:rPr lang="en-US" sz="2000" b="1" dirty="0" err="1"/>
              <a:t>sonli</a:t>
            </a:r>
            <a:r>
              <a:rPr lang="en-US" sz="2000" b="1" dirty="0"/>
              <a:t> </a:t>
            </a:r>
            <a:r>
              <a:rPr lang="en-US" sz="2000" b="1" dirty="0" err="1"/>
              <a:t>buyrug‘i</a:t>
            </a:r>
            <a:r>
              <a:rPr lang="en-US" sz="2000" b="1" dirty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7. “Fizika-1 </a:t>
            </a:r>
            <a:r>
              <a:rPr lang="en-US" sz="2000" b="1" dirty="0" err="1" smtClean="0"/>
              <a:t>kursi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2019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2019.04.10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“892”-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marL="0" indent="0" algn="just">
              <a:buFont typeface="Arial" charset="0"/>
              <a:buNone/>
              <a:defRPr/>
            </a:pPr>
            <a:endParaRPr lang="ru-RU" sz="2000" b="1" dirty="0"/>
          </a:p>
          <a:p>
            <a:pPr>
              <a:buFont typeface="Arial" charset="0"/>
              <a:buNone/>
              <a:defRPr/>
            </a:pPr>
            <a:endParaRPr lang="ru-RU" sz="2400" dirty="0" smtClean="0"/>
          </a:p>
          <a:p>
            <a:pPr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qrcoder.ru/code/?https%3A%2F%2Fphet.colorado.edu%2F&amp;10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phet.colorado.edu/en/simulation/color-vision</a:t>
            </a:r>
            <a:endParaRPr lang="ru-RU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75" y="2798930"/>
            <a:ext cx="7560840" cy="353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uz-Latn-UZ" sz="4000" b="1" dirty="0" smtClean="0">
                <a:solidFill>
                  <a:schemeClr val="tx1"/>
                </a:solidFill>
              </a:rPr>
              <a:t>L</a:t>
            </a:r>
            <a:r>
              <a:rPr lang="ru-RU" sz="4000" b="1" dirty="0" smtClean="0">
                <a:solidFill>
                  <a:schemeClr val="tx1"/>
                </a:solidFill>
              </a:rPr>
              <a:t>е</a:t>
            </a:r>
            <a:r>
              <a:rPr lang="en-US" sz="4000" b="1" dirty="0" err="1" smtClean="0">
                <a:solidFill>
                  <a:schemeClr val="tx1"/>
                </a:solidFill>
              </a:rPr>
              <a:t>kc</a:t>
            </a:r>
            <a:r>
              <a:rPr lang="uz-Latn-UZ" sz="4000" b="1" dirty="0" smtClean="0">
                <a:solidFill>
                  <a:schemeClr val="tx1"/>
                </a:solidFill>
              </a:rPr>
              <a:t>iya</a:t>
            </a:r>
            <a:r>
              <a:rPr lang="ru-RU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r</a:t>
            </a:r>
            <a:r>
              <a:rPr lang="ru-RU" sz="4000" b="1" dirty="0" smtClean="0">
                <a:solidFill>
                  <a:schemeClr val="tx1"/>
                </a:solidFill>
              </a:rPr>
              <a:t>е</a:t>
            </a:r>
            <a:r>
              <a:rPr lang="en-US" sz="4000" b="1" dirty="0" smtClean="0">
                <a:solidFill>
                  <a:schemeClr val="tx1"/>
                </a:solidFill>
              </a:rPr>
              <a:t>j</a:t>
            </a:r>
            <a:r>
              <a:rPr lang="ru-RU" sz="4000" b="1" dirty="0" smtClean="0">
                <a:solidFill>
                  <a:schemeClr val="tx1"/>
                </a:solidFill>
              </a:rPr>
              <a:t>е</a:t>
            </a:r>
            <a:r>
              <a:rPr lang="en-US" sz="4000" b="1" dirty="0" err="1" smtClean="0">
                <a:solidFill>
                  <a:schemeClr val="tx1"/>
                </a:solidFill>
              </a:rPr>
              <a:t>si</a:t>
            </a:r>
            <a:endParaRPr lang="ru-RU" sz="40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uz-Latn-UZ" sz="2800" b="1" dirty="0" smtClean="0"/>
              <a:t>    </a:t>
            </a:r>
            <a:r>
              <a:rPr lang="en-US" sz="2800" b="1" dirty="0" smtClean="0"/>
              <a:t>Normal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anomal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dispersiya</a:t>
            </a:r>
            <a:r>
              <a:rPr lang="en-US" sz="2800" b="1" dirty="0" smtClean="0"/>
              <a:t>.</a:t>
            </a:r>
          </a:p>
          <a:p>
            <a:pPr marL="0" lvl="0" indent="0">
              <a:buNone/>
            </a:pPr>
            <a:r>
              <a:rPr lang="en-US" sz="2800" b="1" dirty="0" smtClean="0"/>
              <a:t>    </a:t>
            </a:r>
            <a:r>
              <a:rPr lang="en-US" sz="2800" b="1" dirty="0" err="1" smtClean="0"/>
              <a:t>Dispersiyanıń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klassikalıq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elektron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teoriyası</a:t>
            </a:r>
            <a:r>
              <a:rPr lang="en-US" sz="2800" b="1" dirty="0" smtClean="0"/>
              <a:t>.</a:t>
            </a:r>
          </a:p>
          <a:p>
            <a:pPr marL="0" lvl="0" indent="0">
              <a:buNone/>
            </a:pPr>
            <a:r>
              <a:rPr lang="en-US" sz="2800" b="1" dirty="0" smtClean="0"/>
              <a:t>    </a:t>
            </a:r>
            <a:r>
              <a:rPr lang="en-US" sz="2800" b="1" dirty="0" err="1" smtClean="0"/>
              <a:t>Jaqtılıqtıń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jutılıwı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shashırawı</a:t>
            </a:r>
            <a:r>
              <a:rPr lang="en-US" sz="2800" b="1" dirty="0" smtClean="0"/>
              <a:t>.</a:t>
            </a:r>
          </a:p>
          <a:p>
            <a:pPr marL="0" lvl="0" indent="0">
              <a:buNone/>
            </a:pPr>
            <a:r>
              <a:rPr lang="uz-Latn-UZ" sz="2800" b="1" dirty="0" smtClean="0"/>
              <a:t>    </a:t>
            </a:r>
            <a:r>
              <a:rPr lang="en-US" sz="2800" b="1" dirty="0" err="1" smtClean="0"/>
              <a:t>Jaqtılıq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nurlarınıń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shaǵılısıwı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sınıwındaǵı</a:t>
            </a:r>
            <a:endParaRPr lang="en-US" sz="2800" b="1" dirty="0" smtClean="0"/>
          </a:p>
          <a:p>
            <a:pPr marL="0" lvl="0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</a:t>
            </a:r>
            <a:r>
              <a:rPr lang="en-US" sz="2800" b="1" dirty="0" err="1" smtClean="0"/>
              <a:t>polyarlanıw</a:t>
            </a:r>
            <a:r>
              <a:rPr lang="en-US" sz="2800" b="1" dirty="0" smtClean="0"/>
              <a:t>.    </a:t>
            </a:r>
          </a:p>
          <a:p>
            <a:pPr marL="0" lvl="0" indent="0">
              <a:buNone/>
            </a:pPr>
            <a:r>
              <a:rPr lang="en-US" sz="2800" b="1" dirty="0" smtClean="0"/>
              <a:t>    </a:t>
            </a:r>
            <a:r>
              <a:rPr lang="en-US" sz="2800" b="1" dirty="0" err="1" smtClean="0"/>
              <a:t>Qos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nur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sınıwı</a:t>
            </a:r>
            <a:r>
              <a:rPr lang="en-US" sz="2800" b="1" dirty="0" smtClean="0"/>
              <a:t>.</a:t>
            </a:r>
          </a:p>
          <a:p>
            <a:pPr marL="0" lvl="0" indent="0">
              <a:buNone/>
            </a:pPr>
            <a:r>
              <a:rPr lang="en-US" sz="2800" b="1" dirty="0" smtClean="0"/>
              <a:t>    </a:t>
            </a:r>
            <a:r>
              <a:rPr lang="en-US" sz="2800" b="1" dirty="0" err="1" smtClean="0"/>
              <a:t>Polyarlanıw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tegisliginiń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aylanıwı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phet.colorado.edu/en/simulation/wave-interference</a:t>
            </a:r>
            <a:endParaRPr lang="ru-RU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662607"/>
            <a:ext cx="7924800" cy="38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/>
          <p:cNvCxnSpPr/>
          <p:nvPr/>
        </p:nvCxnSpPr>
        <p:spPr>
          <a:xfrm flipV="1">
            <a:off x="-381000" y="3886200"/>
            <a:ext cx="2438400" cy="83820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Jaqtılıq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dispersiyası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1143000" y="2057400"/>
            <a:ext cx="3048000" cy="4114800"/>
          </a:xfrm>
          <a:prstGeom prst="triangl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 18"/>
          <p:cNvSpPr/>
          <p:nvPr/>
        </p:nvSpPr>
        <p:spPr>
          <a:xfrm>
            <a:off x="2013626" y="3822970"/>
            <a:ext cx="3920246" cy="437745"/>
          </a:xfrm>
          <a:custGeom>
            <a:avLst/>
            <a:gdLst>
              <a:gd name="connsiteX0" fmla="*/ 0 w 3920246"/>
              <a:gd name="connsiteY0" fmla="*/ 9728 h 437745"/>
              <a:gd name="connsiteX1" fmla="*/ 1313234 w 3920246"/>
              <a:gd name="connsiteY1" fmla="*/ 0 h 437745"/>
              <a:gd name="connsiteX2" fmla="*/ 3920246 w 3920246"/>
              <a:gd name="connsiteY2" fmla="*/ 437745 h 437745"/>
              <a:gd name="connsiteX3" fmla="*/ 3920246 w 3920246"/>
              <a:gd name="connsiteY3" fmla="*/ 437745 h 43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0246" h="437745">
                <a:moveTo>
                  <a:pt x="0" y="9728"/>
                </a:moveTo>
                <a:lnTo>
                  <a:pt x="1313234" y="0"/>
                </a:lnTo>
                <a:lnTo>
                  <a:pt x="3920246" y="437745"/>
                </a:lnTo>
                <a:lnTo>
                  <a:pt x="3920246" y="437745"/>
                </a:lnTo>
              </a:path>
            </a:pathLst>
          </a:custGeom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 19"/>
          <p:cNvSpPr/>
          <p:nvPr/>
        </p:nvSpPr>
        <p:spPr>
          <a:xfrm>
            <a:off x="1994170" y="3861881"/>
            <a:ext cx="3939702" cy="593387"/>
          </a:xfrm>
          <a:custGeom>
            <a:avLst/>
            <a:gdLst>
              <a:gd name="connsiteX0" fmla="*/ 0 w 3939702"/>
              <a:gd name="connsiteY0" fmla="*/ 0 h 593387"/>
              <a:gd name="connsiteX1" fmla="*/ 1361873 w 3939702"/>
              <a:gd name="connsiteY1" fmla="*/ 68093 h 593387"/>
              <a:gd name="connsiteX2" fmla="*/ 3939702 w 3939702"/>
              <a:gd name="connsiteY2" fmla="*/ 593387 h 593387"/>
              <a:gd name="connsiteX3" fmla="*/ 3939702 w 3939702"/>
              <a:gd name="connsiteY3" fmla="*/ 593387 h 593387"/>
              <a:gd name="connsiteX4" fmla="*/ 3939702 w 3939702"/>
              <a:gd name="connsiteY4" fmla="*/ 593387 h 5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9702" h="593387">
                <a:moveTo>
                  <a:pt x="0" y="0"/>
                </a:moveTo>
                <a:lnTo>
                  <a:pt x="1361873" y="68093"/>
                </a:lnTo>
                <a:lnTo>
                  <a:pt x="3939702" y="593387"/>
                </a:lnTo>
                <a:lnTo>
                  <a:pt x="3939702" y="593387"/>
                </a:lnTo>
                <a:lnTo>
                  <a:pt x="3939702" y="593387"/>
                </a:lnTo>
              </a:path>
            </a:pathLst>
          </a:custGeom>
          <a:ln w="508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 20"/>
          <p:cNvSpPr/>
          <p:nvPr/>
        </p:nvSpPr>
        <p:spPr>
          <a:xfrm>
            <a:off x="1981200" y="3886200"/>
            <a:ext cx="3949429" cy="778213"/>
          </a:xfrm>
          <a:custGeom>
            <a:avLst/>
            <a:gdLst>
              <a:gd name="connsiteX0" fmla="*/ 0 w 3949429"/>
              <a:gd name="connsiteY0" fmla="*/ 0 h 778213"/>
              <a:gd name="connsiteX1" fmla="*/ 1429966 w 3949429"/>
              <a:gd name="connsiteY1" fmla="*/ 136187 h 778213"/>
              <a:gd name="connsiteX2" fmla="*/ 3949429 w 3949429"/>
              <a:gd name="connsiteY2" fmla="*/ 778213 h 778213"/>
              <a:gd name="connsiteX3" fmla="*/ 3949429 w 3949429"/>
              <a:gd name="connsiteY3" fmla="*/ 778213 h 7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429" h="778213">
                <a:moveTo>
                  <a:pt x="0" y="0"/>
                </a:moveTo>
                <a:lnTo>
                  <a:pt x="1429966" y="136187"/>
                </a:lnTo>
                <a:lnTo>
                  <a:pt x="3949429" y="778213"/>
                </a:lnTo>
                <a:lnTo>
                  <a:pt x="3949429" y="778213"/>
                </a:lnTo>
              </a:path>
            </a:pathLst>
          </a:custGeom>
          <a:ln w="508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олилиния 21"/>
          <p:cNvSpPr/>
          <p:nvPr/>
        </p:nvSpPr>
        <p:spPr>
          <a:xfrm>
            <a:off x="1981200" y="3962400"/>
            <a:ext cx="3939702" cy="1031132"/>
          </a:xfrm>
          <a:custGeom>
            <a:avLst/>
            <a:gdLst>
              <a:gd name="connsiteX0" fmla="*/ 0 w 3939702"/>
              <a:gd name="connsiteY0" fmla="*/ 0 h 1031132"/>
              <a:gd name="connsiteX1" fmla="*/ 1449421 w 3939702"/>
              <a:gd name="connsiteY1" fmla="*/ 223736 h 1031132"/>
              <a:gd name="connsiteX2" fmla="*/ 3939702 w 3939702"/>
              <a:gd name="connsiteY2" fmla="*/ 1031132 h 1031132"/>
              <a:gd name="connsiteX3" fmla="*/ 3939702 w 3939702"/>
              <a:gd name="connsiteY3" fmla="*/ 1031132 h 1031132"/>
              <a:gd name="connsiteX4" fmla="*/ 3939702 w 3939702"/>
              <a:gd name="connsiteY4" fmla="*/ 1031132 h 1031132"/>
              <a:gd name="connsiteX5" fmla="*/ 3939702 w 3939702"/>
              <a:gd name="connsiteY5" fmla="*/ 1031132 h 103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9702" h="1031132">
                <a:moveTo>
                  <a:pt x="0" y="0"/>
                </a:moveTo>
                <a:lnTo>
                  <a:pt x="1449421" y="223736"/>
                </a:lnTo>
                <a:lnTo>
                  <a:pt x="3939702" y="1031132"/>
                </a:lnTo>
                <a:lnTo>
                  <a:pt x="3939702" y="1031132"/>
                </a:lnTo>
                <a:lnTo>
                  <a:pt x="3939702" y="1031132"/>
                </a:lnTo>
                <a:lnTo>
                  <a:pt x="3939702" y="1031132"/>
                </a:lnTo>
              </a:path>
            </a:pathLst>
          </a:custGeom>
          <a:ln w="508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лилиния 24"/>
          <p:cNvSpPr/>
          <p:nvPr/>
        </p:nvSpPr>
        <p:spPr>
          <a:xfrm>
            <a:off x="1938969" y="3966072"/>
            <a:ext cx="4010139" cy="1277957"/>
          </a:xfrm>
          <a:custGeom>
            <a:avLst/>
            <a:gdLst>
              <a:gd name="connsiteX0" fmla="*/ 0 w 4010139"/>
              <a:gd name="connsiteY0" fmla="*/ 0 h 1277957"/>
              <a:gd name="connsiteX1" fmla="*/ 1564395 w 4010139"/>
              <a:gd name="connsiteY1" fmla="*/ 341523 h 1277957"/>
              <a:gd name="connsiteX2" fmla="*/ 4010139 w 4010139"/>
              <a:gd name="connsiteY2" fmla="*/ 1277957 h 1277957"/>
              <a:gd name="connsiteX3" fmla="*/ 4010139 w 4010139"/>
              <a:gd name="connsiteY3" fmla="*/ 1277957 h 127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139" h="1277957">
                <a:moveTo>
                  <a:pt x="0" y="0"/>
                </a:moveTo>
                <a:lnTo>
                  <a:pt x="1564395" y="341523"/>
                </a:lnTo>
                <a:lnTo>
                  <a:pt x="4010139" y="1277957"/>
                </a:lnTo>
                <a:lnTo>
                  <a:pt x="4010139" y="1277957"/>
                </a:lnTo>
              </a:path>
            </a:pathLst>
          </a:custGeom>
          <a:ln w="50800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>
            <a:off x="1927952" y="4010140"/>
            <a:ext cx="4021156" cy="1465243"/>
          </a:xfrm>
          <a:custGeom>
            <a:avLst/>
            <a:gdLst>
              <a:gd name="connsiteX0" fmla="*/ 0 w 4021156"/>
              <a:gd name="connsiteY0" fmla="*/ 0 h 1465243"/>
              <a:gd name="connsiteX1" fmla="*/ 1630496 w 4021156"/>
              <a:gd name="connsiteY1" fmla="*/ 429658 h 1465243"/>
              <a:gd name="connsiteX2" fmla="*/ 4021156 w 4021156"/>
              <a:gd name="connsiteY2" fmla="*/ 1465243 h 146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1156" h="1465243">
                <a:moveTo>
                  <a:pt x="0" y="0"/>
                </a:moveTo>
                <a:lnTo>
                  <a:pt x="1630496" y="429658"/>
                </a:lnTo>
                <a:lnTo>
                  <a:pt x="4021156" y="1465243"/>
                </a:lnTo>
              </a:path>
            </a:pathLst>
          </a:custGeom>
          <a:ln w="5080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 27"/>
          <p:cNvSpPr/>
          <p:nvPr/>
        </p:nvSpPr>
        <p:spPr>
          <a:xfrm>
            <a:off x="1916935" y="4065224"/>
            <a:ext cx="4021157" cy="1740665"/>
          </a:xfrm>
          <a:custGeom>
            <a:avLst/>
            <a:gdLst>
              <a:gd name="connsiteX0" fmla="*/ 0 w 4021157"/>
              <a:gd name="connsiteY0" fmla="*/ 0 h 1740665"/>
              <a:gd name="connsiteX1" fmla="*/ 1674564 w 4021157"/>
              <a:gd name="connsiteY1" fmla="*/ 506776 h 1740665"/>
              <a:gd name="connsiteX2" fmla="*/ 4021157 w 4021157"/>
              <a:gd name="connsiteY2" fmla="*/ 1740665 h 174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1157" h="1740665">
                <a:moveTo>
                  <a:pt x="0" y="0"/>
                </a:moveTo>
                <a:lnTo>
                  <a:pt x="1674564" y="506776"/>
                </a:lnTo>
                <a:lnTo>
                  <a:pt x="4021157" y="1740665"/>
                </a:lnTo>
              </a:path>
            </a:pathLst>
          </a:custGeom>
          <a:ln w="50800">
            <a:solidFill>
              <a:srgbClr val="67157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2500829" y="2500829"/>
            <a:ext cx="319489" cy="88135"/>
          </a:xfrm>
          <a:custGeom>
            <a:avLst/>
            <a:gdLst>
              <a:gd name="connsiteX0" fmla="*/ 0 w 319489"/>
              <a:gd name="connsiteY0" fmla="*/ 0 h 88135"/>
              <a:gd name="connsiteX1" fmla="*/ 154236 w 319489"/>
              <a:gd name="connsiteY1" fmla="*/ 88135 h 88135"/>
              <a:gd name="connsiteX2" fmla="*/ 319489 w 319489"/>
              <a:gd name="connsiteY2" fmla="*/ 0 h 8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489" h="88135">
                <a:moveTo>
                  <a:pt x="0" y="0"/>
                </a:moveTo>
                <a:cubicBezTo>
                  <a:pt x="50494" y="44067"/>
                  <a:pt x="100988" y="88135"/>
                  <a:pt x="154236" y="88135"/>
                </a:cubicBezTo>
                <a:cubicBezTo>
                  <a:pt x="207484" y="88135"/>
                  <a:pt x="263486" y="44067"/>
                  <a:pt x="319489" y="0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457200" y="2133600"/>
            <a:ext cx="152400" cy="2133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457200" y="4572000"/>
            <a:ext cx="152400" cy="2133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5943600" y="3962400"/>
            <a:ext cx="228600" cy="2057400"/>
          </a:xfrm>
          <a:prstGeom prst="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4" name="Объект 33"/>
          <p:cNvGraphicFramePr>
            <a:graphicFrameLocks noChangeAspect="1"/>
          </p:cNvGraphicFramePr>
          <p:nvPr/>
        </p:nvGraphicFramePr>
        <p:xfrm>
          <a:off x="2414588" y="2667000"/>
          <a:ext cx="5857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Формула" r:id="rId4" imgW="152268" imgH="164957" progId="Equation.3">
                  <p:embed/>
                </p:oleObj>
              </mc:Choice>
              <mc:Fallback>
                <p:oleObj name="Формула" r:id="rId4" imgW="152268" imgH="164957" progId="Equation.3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4588" y="2667000"/>
                        <a:ext cx="585787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Прямоугольник 34"/>
          <p:cNvSpPr/>
          <p:nvPr/>
        </p:nvSpPr>
        <p:spPr>
          <a:xfrm>
            <a:off x="6248400" y="3962400"/>
            <a:ext cx="1981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QÍZÍL</a:t>
            </a:r>
            <a:endParaRPr lang="ru-RU" b="1" dirty="0" smtClean="0"/>
          </a:p>
          <a:p>
            <a:r>
              <a:rPr lang="en-US" b="1" dirty="0" smtClean="0"/>
              <a:t>TOQ SARÍ</a:t>
            </a:r>
            <a:endParaRPr lang="ru-RU" b="1" dirty="0" smtClean="0"/>
          </a:p>
          <a:p>
            <a:r>
              <a:rPr lang="en-US" b="1" dirty="0" smtClean="0"/>
              <a:t>SARÍ</a:t>
            </a:r>
            <a:endParaRPr lang="ru-RU" b="1" dirty="0" smtClean="0"/>
          </a:p>
          <a:p>
            <a:r>
              <a:rPr lang="en-US" b="1" dirty="0" smtClean="0"/>
              <a:t>JASÍL</a:t>
            </a:r>
            <a:endParaRPr lang="ru-RU" b="1" dirty="0" smtClean="0"/>
          </a:p>
          <a:p>
            <a:r>
              <a:rPr lang="en-US" b="1" dirty="0" smtClean="0"/>
              <a:t>HAWAREŃ</a:t>
            </a:r>
            <a:endParaRPr lang="ru-RU" b="1" dirty="0" smtClean="0"/>
          </a:p>
          <a:p>
            <a:r>
              <a:rPr lang="en-US" b="1" dirty="0" smtClean="0"/>
              <a:t>KÓK</a:t>
            </a:r>
            <a:endParaRPr lang="ru-RU" b="1" dirty="0" smtClean="0"/>
          </a:p>
          <a:p>
            <a:r>
              <a:rPr lang="en-US" b="1" dirty="0" smtClean="0"/>
              <a:t>FIOLET</a:t>
            </a:r>
            <a:endParaRPr lang="ru-RU" b="1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5257800" y="6096000"/>
            <a:ext cx="144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   </a:t>
            </a:r>
            <a:r>
              <a:rPr lang="en-US" sz="2400" b="1" dirty="0" smtClean="0"/>
              <a:t>SPEKTR</a:t>
            </a:r>
            <a:endParaRPr lang="ru-RU" sz="2400" b="1" dirty="0"/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4572000" y="1371600"/>
            <a:ext cx="403860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Njuton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tájiriybesi</a:t>
            </a:r>
            <a:endParaRPr lang="ru-RU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(</a:t>
            </a:r>
            <a:r>
              <a:rPr lang="ru-RU" sz="2800" b="1" dirty="0" smtClean="0">
                <a:solidFill>
                  <a:schemeClr val="tx1"/>
                </a:solidFill>
              </a:rPr>
              <a:t>1666 – </a:t>
            </a:r>
            <a:r>
              <a:rPr lang="en-US" sz="2800" b="1" dirty="0" err="1" smtClean="0">
                <a:solidFill>
                  <a:schemeClr val="tx1"/>
                </a:solidFill>
              </a:rPr>
              <a:t>jıl</a:t>
            </a:r>
            <a:r>
              <a:rPr lang="en-US" sz="2800" b="1" dirty="0" smtClean="0">
                <a:solidFill>
                  <a:schemeClr val="tx1"/>
                </a:solidFill>
              </a:rPr>
              <a:t>)</a:t>
            </a:r>
            <a:endParaRPr lang="ru-RU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3" grpId="1" animBg="1"/>
      <p:bldP spid="35" grpId="0"/>
      <p:bldP spid="36" grpId="0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Прямая соединительная линия 14"/>
          <p:cNvCxnSpPr/>
          <p:nvPr/>
        </p:nvCxnSpPr>
        <p:spPr>
          <a:xfrm flipV="1">
            <a:off x="-304800" y="3810000"/>
            <a:ext cx="2438400" cy="838200"/>
          </a:xfrm>
          <a:prstGeom prst="line">
            <a:avLst/>
          </a:prstGeom>
          <a:ln w="228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Скругленный прямоугольник 3"/>
          <p:cNvSpPr/>
          <p:nvPr/>
        </p:nvSpPr>
        <p:spPr>
          <a:xfrm>
            <a:off x="152400" y="228600"/>
            <a:ext cx="8763000" cy="1447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>
                <a:solidFill>
                  <a:schemeClr val="tx1"/>
                </a:solidFill>
                <a:cs typeface="Times New Roman" pitchFamily="18" charset="0"/>
              </a:rPr>
              <a:t>n</a:t>
            </a:r>
            <a:r>
              <a:rPr lang="uz-Cyrl-UZ" sz="2400" b="1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cs typeface="Times New Roman" pitchFamily="18" charset="0"/>
              </a:rPr>
              <a:t>sındırıw</a:t>
            </a:r>
            <a:r>
              <a:rPr lang="en-US" sz="2400" b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cs typeface="Times New Roman" pitchFamily="18" charset="0"/>
              </a:rPr>
              <a:t>kórsetkishiniń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l-GR" sz="2400" b="1" i="1" dirty="0" smtClean="0">
                <a:solidFill>
                  <a:schemeClr val="tx1"/>
                </a:solidFill>
                <a:cs typeface="Times New Roman" pitchFamily="18" charset="0"/>
              </a:rPr>
              <a:t>ν</a:t>
            </a:r>
            <a:r>
              <a:rPr lang="ru-RU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jaqtılıq</a:t>
            </a:r>
            <a:r>
              <a:rPr lang="ru-RU" sz="2400" b="1" dirty="0" smtClean="0">
                <a:solidFill>
                  <a:schemeClr val="tx1"/>
                </a:solidFill>
              </a:rPr>
              <a:t> ( </a:t>
            </a:r>
            <a:r>
              <a:rPr lang="el-GR" sz="2400" b="1" i="1" dirty="0" smtClean="0">
                <a:solidFill>
                  <a:schemeClr val="tx1"/>
                </a:solidFill>
                <a:cs typeface="Times New Roman" pitchFamily="18" charset="0"/>
              </a:rPr>
              <a:t>λ</a:t>
            </a:r>
            <a:r>
              <a:rPr lang="uz-Cyrl-UZ" sz="2400" b="1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cs typeface="Times New Roman" pitchFamily="18" charset="0"/>
              </a:rPr>
              <a:t>tolqın</a:t>
            </a:r>
            <a:r>
              <a:rPr lang="en-US" sz="2400" b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cs typeface="Times New Roman" pitchFamily="18" charset="0"/>
              </a:rPr>
              <a:t>uzınlıqtaǵı</a:t>
            </a:r>
            <a:r>
              <a:rPr lang="ru-RU" sz="2400" b="1" dirty="0" smtClean="0">
                <a:solidFill>
                  <a:schemeClr val="tx1"/>
                </a:solidFill>
              </a:rPr>
              <a:t>) </a:t>
            </a:r>
            <a:r>
              <a:rPr lang="en-US" sz="2400" b="1" dirty="0" err="1" smtClean="0">
                <a:solidFill>
                  <a:schemeClr val="tx1"/>
                </a:solidFill>
              </a:rPr>
              <a:t>jiyiligine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baylanıslılıǵı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jaqtılıqtıń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dispersiyası</a:t>
            </a:r>
            <a:r>
              <a:rPr lang="ru-RU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ataladı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572000" y="1828800"/>
            <a:ext cx="4267200" cy="182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Dispersiya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nátiyjesinde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prizmadan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ótken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nur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dástesi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spektrge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jayıladı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r>
              <a:rPr lang="ru-RU" sz="24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ru-RU" dirty="0"/>
          </a:p>
        </p:txBody>
      </p:sp>
      <p:sp>
        <p:nvSpPr>
          <p:cNvPr id="6" name="Равнобедренный треугольник 5"/>
          <p:cNvSpPr/>
          <p:nvPr/>
        </p:nvSpPr>
        <p:spPr>
          <a:xfrm>
            <a:off x="1143000" y="2057400"/>
            <a:ext cx="3048000" cy="3871930"/>
          </a:xfrm>
          <a:prstGeom prst="triangl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>
            <a:off x="2500829" y="2500829"/>
            <a:ext cx="319489" cy="88135"/>
          </a:xfrm>
          <a:custGeom>
            <a:avLst/>
            <a:gdLst>
              <a:gd name="connsiteX0" fmla="*/ 0 w 319489"/>
              <a:gd name="connsiteY0" fmla="*/ 0 h 88135"/>
              <a:gd name="connsiteX1" fmla="*/ 154236 w 319489"/>
              <a:gd name="connsiteY1" fmla="*/ 88135 h 88135"/>
              <a:gd name="connsiteX2" fmla="*/ 319489 w 319489"/>
              <a:gd name="connsiteY2" fmla="*/ 0 h 8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489" h="88135">
                <a:moveTo>
                  <a:pt x="0" y="0"/>
                </a:moveTo>
                <a:cubicBezTo>
                  <a:pt x="50494" y="44067"/>
                  <a:pt x="100988" y="88135"/>
                  <a:pt x="154236" y="88135"/>
                </a:cubicBezTo>
                <a:cubicBezTo>
                  <a:pt x="207484" y="88135"/>
                  <a:pt x="263486" y="44067"/>
                  <a:pt x="319489" y="0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57200" y="2133600"/>
            <a:ext cx="152400" cy="2133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2414588" y="2667000"/>
          <a:ext cx="5857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Формула" r:id="rId4" imgW="152268" imgH="164957" progId="Equation.3">
                  <p:embed/>
                </p:oleObj>
              </mc:Choice>
              <mc:Fallback>
                <p:oleObj name="Формула" r:id="rId4" imgW="152268" imgH="164957" progId="Equation.3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4588" y="2667000"/>
                        <a:ext cx="585787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Прямоугольник 13"/>
          <p:cNvSpPr/>
          <p:nvPr/>
        </p:nvSpPr>
        <p:spPr>
          <a:xfrm>
            <a:off x="457200" y="4572000"/>
            <a:ext cx="152400" cy="2133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 17"/>
          <p:cNvSpPr/>
          <p:nvPr/>
        </p:nvSpPr>
        <p:spPr>
          <a:xfrm>
            <a:off x="1923803" y="3740727"/>
            <a:ext cx="3586348" cy="1246909"/>
          </a:xfrm>
          <a:custGeom>
            <a:avLst/>
            <a:gdLst>
              <a:gd name="connsiteX0" fmla="*/ 118753 w 3586348"/>
              <a:gd name="connsiteY0" fmla="*/ 0 h 1246909"/>
              <a:gd name="connsiteX1" fmla="*/ 1365662 w 3586348"/>
              <a:gd name="connsiteY1" fmla="*/ 47502 h 1246909"/>
              <a:gd name="connsiteX2" fmla="*/ 3574472 w 3586348"/>
              <a:gd name="connsiteY2" fmla="*/ 605642 h 1246909"/>
              <a:gd name="connsiteX3" fmla="*/ 3586348 w 3586348"/>
              <a:gd name="connsiteY3" fmla="*/ 1246909 h 1246909"/>
              <a:gd name="connsiteX4" fmla="*/ 1484415 w 3586348"/>
              <a:gd name="connsiteY4" fmla="*/ 391886 h 1246909"/>
              <a:gd name="connsiteX5" fmla="*/ 0 w 3586348"/>
              <a:gd name="connsiteY5" fmla="*/ 237507 h 1246909"/>
              <a:gd name="connsiteX6" fmla="*/ 118753 w 3586348"/>
              <a:gd name="connsiteY6" fmla="*/ 0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6348" h="1246909">
                <a:moveTo>
                  <a:pt x="118753" y="0"/>
                </a:moveTo>
                <a:lnTo>
                  <a:pt x="1365662" y="47502"/>
                </a:lnTo>
                <a:lnTo>
                  <a:pt x="3574472" y="605642"/>
                </a:lnTo>
                <a:lnTo>
                  <a:pt x="3586348" y="1246909"/>
                </a:lnTo>
                <a:lnTo>
                  <a:pt x="1484415" y="391886"/>
                </a:lnTo>
                <a:lnTo>
                  <a:pt x="0" y="237507"/>
                </a:lnTo>
                <a:lnTo>
                  <a:pt x="118753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715000" y="3810000"/>
            <a:ext cx="2971800" cy="226220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Dispersiya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tek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monoxromatikalıq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bolmaǵan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tolqınlarda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baqlanadı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42910" y="6215082"/>
            <a:ext cx="7287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Qızıl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tolqın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uzınlıǵı</a:t>
            </a:r>
            <a:r>
              <a:rPr lang="en-US" sz="2400" b="1" dirty="0" smtClean="0"/>
              <a:t> 800-600 nm </a:t>
            </a:r>
            <a:r>
              <a:rPr lang="en-US" sz="2400" b="1" dirty="0" err="1" smtClean="0"/>
              <a:t>diapazonda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jatadı</a:t>
            </a:r>
            <a:r>
              <a:rPr lang="en-US" sz="2400" b="1" dirty="0" smtClean="0"/>
              <a:t>.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8" grpId="0" animBg="1"/>
      <p:bldP spid="19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38969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6125" y="684213"/>
                  <a:ext cx="6751638" cy="55356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Скругленный прямоугольник 70"/>
          <p:cNvSpPr/>
          <p:nvPr/>
        </p:nvSpPr>
        <p:spPr>
          <a:xfrm>
            <a:off x="5105400" y="4953000"/>
            <a:ext cx="3810000" cy="609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Prizmada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jaqtılıq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dispersiyası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838200" y="1219200"/>
            <a:ext cx="3581400" cy="4114800"/>
          </a:xfrm>
          <a:prstGeom prst="triangl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2438400" y="1600201"/>
            <a:ext cx="381000" cy="76200"/>
          </a:xfrm>
          <a:custGeom>
            <a:avLst/>
            <a:gdLst>
              <a:gd name="connsiteX0" fmla="*/ 0 w 319489"/>
              <a:gd name="connsiteY0" fmla="*/ 0 h 88135"/>
              <a:gd name="connsiteX1" fmla="*/ 154236 w 319489"/>
              <a:gd name="connsiteY1" fmla="*/ 88135 h 88135"/>
              <a:gd name="connsiteX2" fmla="*/ 319489 w 319489"/>
              <a:gd name="connsiteY2" fmla="*/ 0 h 8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489" h="88135">
                <a:moveTo>
                  <a:pt x="0" y="0"/>
                </a:moveTo>
                <a:cubicBezTo>
                  <a:pt x="50494" y="44067"/>
                  <a:pt x="100988" y="88135"/>
                  <a:pt x="154236" y="88135"/>
                </a:cubicBezTo>
                <a:cubicBezTo>
                  <a:pt x="207484" y="88135"/>
                  <a:pt x="263486" y="44067"/>
                  <a:pt x="319489" y="0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4" name="Объект 33"/>
          <p:cNvGraphicFramePr>
            <a:graphicFrameLocks noChangeAspect="1"/>
          </p:cNvGraphicFramePr>
          <p:nvPr/>
        </p:nvGraphicFramePr>
        <p:xfrm>
          <a:off x="2286000" y="1752600"/>
          <a:ext cx="5857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9" name="Формула" r:id="rId4" imgW="152268" imgH="164957" progId="Equation.3">
                  <p:embed/>
                </p:oleObj>
              </mc:Choice>
              <mc:Fallback>
                <p:oleObj name="Формула" r:id="rId4" imgW="152268" imgH="164957" progId="Equation.3">
                  <p:embed/>
                  <p:pic>
                    <p:nvPicPr>
                      <p:cNvPr id="0" name="Picture 8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0"/>
                        <a:ext cx="585787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Прямая со стрелкой 23"/>
          <p:cNvCxnSpPr/>
          <p:nvPr/>
        </p:nvCxnSpPr>
        <p:spPr>
          <a:xfrm flipV="1">
            <a:off x="0" y="3505200"/>
            <a:ext cx="16002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609600" y="3124200"/>
            <a:ext cx="2667000" cy="1066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 flipV="1">
            <a:off x="1600200" y="2362200"/>
            <a:ext cx="3048000" cy="1143000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1600200" y="3505200"/>
            <a:ext cx="20574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3657600" y="3657600"/>
            <a:ext cx="14478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V="1">
            <a:off x="1752600" y="3352800"/>
            <a:ext cx="2667000" cy="1066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олилиния 56"/>
          <p:cNvSpPr/>
          <p:nvPr/>
        </p:nvSpPr>
        <p:spPr>
          <a:xfrm>
            <a:off x="4038600" y="3505200"/>
            <a:ext cx="96981" cy="304800"/>
          </a:xfrm>
          <a:custGeom>
            <a:avLst/>
            <a:gdLst>
              <a:gd name="connsiteX0" fmla="*/ 0 w 96981"/>
              <a:gd name="connsiteY0" fmla="*/ 0 h 213756"/>
              <a:gd name="connsiteX1" fmla="*/ 95002 w 96981"/>
              <a:gd name="connsiteY1" fmla="*/ 106878 h 213756"/>
              <a:gd name="connsiteX2" fmla="*/ 11875 w 96981"/>
              <a:gd name="connsiteY2" fmla="*/ 213756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981" h="213756">
                <a:moveTo>
                  <a:pt x="0" y="0"/>
                </a:moveTo>
                <a:cubicBezTo>
                  <a:pt x="46511" y="35626"/>
                  <a:pt x="93023" y="71252"/>
                  <a:pt x="95002" y="106878"/>
                </a:cubicBezTo>
                <a:cubicBezTo>
                  <a:pt x="96981" y="142504"/>
                  <a:pt x="54428" y="178130"/>
                  <a:pt x="11875" y="213756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Дуга 57"/>
          <p:cNvSpPr/>
          <p:nvPr/>
        </p:nvSpPr>
        <p:spPr>
          <a:xfrm rot="2815943">
            <a:off x="2580517" y="2167461"/>
            <a:ext cx="2199431" cy="1969699"/>
          </a:xfrm>
          <a:prstGeom prst="arc">
            <a:avLst>
              <a:gd name="adj1" fmla="val 16022887"/>
              <a:gd name="adj2" fmla="val 11513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олилиния 58"/>
          <p:cNvSpPr/>
          <p:nvPr/>
        </p:nvSpPr>
        <p:spPr>
          <a:xfrm>
            <a:off x="1142010" y="3353790"/>
            <a:ext cx="59377" cy="296883"/>
          </a:xfrm>
          <a:custGeom>
            <a:avLst/>
            <a:gdLst>
              <a:gd name="connsiteX0" fmla="*/ 59377 w 59377"/>
              <a:gd name="connsiteY0" fmla="*/ 0 h 296883"/>
              <a:gd name="connsiteX1" fmla="*/ 0 w 59377"/>
              <a:gd name="connsiteY1" fmla="*/ 154379 h 296883"/>
              <a:gd name="connsiteX2" fmla="*/ 59377 w 59377"/>
              <a:gd name="connsiteY2" fmla="*/ 296883 h 296883"/>
              <a:gd name="connsiteX3" fmla="*/ 59377 w 59377"/>
              <a:gd name="connsiteY3" fmla="*/ 296883 h 296883"/>
              <a:gd name="connsiteX4" fmla="*/ 59377 w 59377"/>
              <a:gd name="connsiteY4" fmla="*/ 296883 h 29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77" h="296883">
                <a:moveTo>
                  <a:pt x="59377" y="0"/>
                </a:moveTo>
                <a:cubicBezTo>
                  <a:pt x="29688" y="52449"/>
                  <a:pt x="0" y="104899"/>
                  <a:pt x="0" y="154379"/>
                </a:cubicBezTo>
                <a:cubicBezTo>
                  <a:pt x="0" y="203859"/>
                  <a:pt x="59377" y="296883"/>
                  <a:pt x="59377" y="296883"/>
                </a:cubicBezTo>
                <a:lnTo>
                  <a:pt x="59377" y="296883"/>
                </a:lnTo>
                <a:lnTo>
                  <a:pt x="59377" y="296883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олилиния 59"/>
          <p:cNvSpPr/>
          <p:nvPr/>
        </p:nvSpPr>
        <p:spPr>
          <a:xfrm flipH="1">
            <a:off x="2209800" y="3810000"/>
            <a:ext cx="152400" cy="381000"/>
          </a:xfrm>
          <a:custGeom>
            <a:avLst/>
            <a:gdLst>
              <a:gd name="connsiteX0" fmla="*/ 0 w 96981"/>
              <a:gd name="connsiteY0" fmla="*/ 0 h 213756"/>
              <a:gd name="connsiteX1" fmla="*/ 95002 w 96981"/>
              <a:gd name="connsiteY1" fmla="*/ 106878 h 213756"/>
              <a:gd name="connsiteX2" fmla="*/ 11875 w 96981"/>
              <a:gd name="connsiteY2" fmla="*/ 213756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981" h="213756">
                <a:moveTo>
                  <a:pt x="0" y="0"/>
                </a:moveTo>
                <a:cubicBezTo>
                  <a:pt x="46511" y="35626"/>
                  <a:pt x="93023" y="71252"/>
                  <a:pt x="95002" y="106878"/>
                </a:cubicBezTo>
                <a:cubicBezTo>
                  <a:pt x="96981" y="142504"/>
                  <a:pt x="54428" y="178130"/>
                  <a:pt x="11875" y="213756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олилиния 60"/>
          <p:cNvSpPr/>
          <p:nvPr/>
        </p:nvSpPr>
        <p:spPr>
          <a:xfrm>
            <a:off x="3125857" y="3624470"/>
            <a:ext cx="71230" cy="208721"/>
          </a:xfrm>
          <a:custGeom>
            <a:avLst/>
            <a:gdLst>
              <a:gd name="connsiteX0" fmla="*/ 61291 w 71230"/>
              <a:gd name="connsiteY0" fmla="*/ 0 h 208721"/>
              <a:gd name="connsiteX1" fmla="*/ 1656 w 71230"/>
              <a:gd name="connsiteY1" fmla="*/ 129208 h 208721"/>
              <a:gd name="connsiteX2" fmla="*/ 71230 w 71230"/>
              <a:gd name="connsiteY2" fmla="*/ 208721 h 20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30" h="208721">
                <a:moveTo>
                  <a:pt x="61291" y="0"/>
                </a:moveTo>
                <a:cubicBezTo>
                  <a:pt x="30645" y="47210"/>
                  <a:pt x="0" y="94421"/>
                  <a:pt x="1656" y="129208"/>
                </a:cubicBezTo>
                <a:cubicBezTo>
                  <a:pt x="3312" y="163995"/>
                  <a:pt x="37271" y="186358"/>
                  <a:pt x="71230" y="208721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олилиния 62"/>
          <p:cNvSpPr/>
          <p:nvPr/>
        </p:nvSpPr>
        <p:spPr>
          <a:xfrm>
            <a:off x="2143539" y="3544957"/>
            <a:ext cx="112643" cy="178904"/>
          </a:xfrm>
          <a:custGeom>
            <a:avLst/>
            <a:gdLst>
              <a:gd name="connsiteX0" fmla="*/ 79513 w 112643"/>
              <a:gd name="connsiteY0" fmla="*/ 0 h 178904"/>
              <a:gd name="connsiteX1" fmla="*/ 99391 w 112643"/>
              <a:gd name="connsiteY1" fmla="*/ 109330 h 178904"/>
              <a:gd name="connsiteX2" fmla="*/ 0 w 112643"/>
              <a:gd name="connsiteY2" fmla="*/ 178904 h 17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643" h="178904">
                <a:moveTo>
                  <a:pt x="79513" y="0"/>
                </a:moveTo>
                <a:cubicBezTo>
                  <a:pt x="96078" y="39756"/>
                  <a:pt x="112643" y="79513"/>
                  <a:pt x="99391" y="109330"/>
                </a:cubicBezTo>
                <a:cubicBezTo>
                  <a:pt x="86139" y="139147"/>
                  <a:pt x="43069" y="159025"/>
                  <a:pt x="0" y="178904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4" name="Объект 63"/>
          <p:cNvGraphicFramePr>
            <a:graphicFrameLocks noChangeAspect="1"/>
          </p:cNvGraphicFramePr>
          <p:nvPr/>
        </p:nvGraphicFramePr>
        <p:xfrm>
          <a:off x="4724400" y="3048000"/>
          <a:ext cx="304800" cy="360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" name="Формула" r:id="rId6" imgW="139579" imgH="164957" progId="Equation.3">
                  <p:embed/>
                </p:oleObj>
              </mc:Choice>
              <mc:Fallback>
                <p:oleObj name="Формула" r:id="rId6" imgW="139579" imgH="164957" progId="Equation.3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048000"/>
                        <a:ext cx="304800" cy="3602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762000" y="3200400"/>
          <a:ext cx="3873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1" name="Формула" r:id="rId8" imgW="177569" imgH="215619" progId="Equation.3">
                  <p:embed/>
                </p:oleObj>
              </mc:Choice>
              <mc:Fallback>
                <p:oleObj name="Формула" r:id="rId8" imgW="177569" imgH="215619" progId="Equation.3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200400"/>
                        <a:ext cx="38735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4114800" y="3429000"/>
          <a:ext cx="511969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2" name="Формула" r:id="rId10" imgW="190335" imgH="215713" progId="Equation.3">
                  <p:embed/>
                </p:oleObj>
              </mc:Choice>
              <mc:Fallback>
                <p:oleObj name="Формула" r:id="rId10" imgW="190335" imgH="215713" progId="Equation.3">
                  <p:embed/>
                  <p:pic>
                    <p:nvPicPr>
                      <p:cNvPr id="0" name="Picture 8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429000"/>
                        <a:ext cx="511969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2743200" y="3429000"/>
          <a:ext cx="3857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" name="Формула" r:id="rId12" imgW="177569" imgH="215619" progId="Equation.3">
                  <p:embed/>
                </p:oleObj>
              </mc:Choice>
              <mc:Fallback>
                <p:oleObj name="Формула" r:id="rId12" imgW="177569" imgH="215619" progId="Equation.3">
                  <p:embed/>
                  <p:pic>
                    <p:nvPicPr>
                      <p:cNvPr id="0" name="Picture 8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429000"/>
                        <a:ext cx="38576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8"/>
          <p:cNvGraphicFramePr>
            <a:graphicFrameLocks noChangeAspect="1"/>
          </p:cNvGraphicFramePr>
          <p:nvPr/>
        </p:nvGraphicFramePr>
        <p:xfrm>
          <a:off x="2286000" y="3429000"/>
          <a:ext cx="3317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" name="Формула" r:id="rId14" imgW="152268" imgH="215713" progId="Equation.3">
                  <p:embed/>
                </p:oleObj>
              </mc:Choice>
              <mc:Fallback>
                <p:oleObj name="Формула" r:id="rId14" imgW="152268" imgH="215713" progId="Equation.3">
                  <p:embed/>
                  <p:pic>
                    <p:nvPicPr>
                      <p:cNvPr id="0" name="Picture 8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429000"/>
                        <a:ext cx="331787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9"/>
          <p:cNvGraphicFramePr>
            <a:graphicFrameLocks noChangeAspect="1"/>
          </p:cNvGraphicFramePr>
          <p:nvPr/>
        </p:nvGraphicFramePr>
        <p:xfrm>
          <a:off x="1828800" y="3727602"/>
          <a:ext cx="407987" cy="441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" name="Формула" r:id="rId16" imgW="152268" imgH="164957" progId="Equation.3">
                  <p:embed/>
                </p:oleObj>
              </mc:Choice>
              <mc:Fallback>
                <p:oleObj name="Формула" r:id="rId16" imgW="152268" imgH="164957" progId="Equation.3">
                  <p:embed/>
                  <p:pic>
                    <p:nvPicPr>
                      <p:cNvPr id="0" name="Picture 8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727602"/>
                        <a:ext cx="407987" cy="4411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Скругленный прямоугольник 65"/>
          <p:cNvSpPr/>
          <p:nvPr/>
        </p:nvSpPr>
        <p:spPr>
          <a:xfrm>
            <a:off x="5105400" y="914400"/>
            <a:ext cx="3810000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Jaqtılıq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nurınıń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eki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ese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sınǵanınan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soń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awısıw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múyeshi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67" name="Скругленный прямоугольник 66"/>
          <p:cNvSpPr/>
          <p:nvPr/>
        </p:nvSpPr>
        <p:spPr>
          <a:xfrm>
            <a:off x="5105400" y="1905000"/>
            <a:ext cx="3810000" cy="1066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82" name="Object 10"/>
          <p:cNvGraphicFramePr>
            <a:graphicFrameLocks noChangeAspect="1"/>
          </p:cNvGraphicFramePr>
          <p:nvPr/>
        </p:nvGraphicFramePr>
        <p:xfrm>
          <a:off x="5486400" y="2057400"/>
          <a:ext cx="311543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" name="Формула" r:id="rId18" imgW="1549400" imgH="457200" progId="Equation.3">
                  <p:embed/>
                </p:oleObj>
              </mc:Choice>
              <mc:Fallback>
                <p:oleObj name="Формула" r:id="rId18" imgW="1549400" imgH="457200" progId="Equation.3">
                  <p:embed/>
                  <p:pic>
                    <p:nvPicPr>
                      <p:cNvPr id="0" name="Picture 8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057400"/>
                        <a:ext cx="3115432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Скругленный прямоугольник 67"/>
          <p:cNvSpPr/>
          <p:nvPr/>
        </p:nvSpPr>
        <p:spPr>
          <a:xfrm>
            <a:off x="5105400" y="3086100"/>
            <a:ext cx="3810000" cy="685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Egerde</a:t>
            </a:r>
            <a:r>
              <a:rPr lang="uz-Cyrl-UZ" sz="2000" b="1" dirty="0" smtClean="0">
                <a:solidFill>
                  <a:schemeClr val="tx1"/>
                </a:solidFill>
              </a:rPr>
              <a:t> </a:t>
            </a:r>
            <a:r>
              <a:rPr lang="ru-RU" sz="2000" b="1" dirty="0" smtClean="0">
                <a:solidFill>
                  <a:schemeClr val="tx1"/>
                </a:solidFill>
              </a:rPr>
              <a:t> </a:t>
            </a:r>
            <a:r>
              <a:rPr lang="ru-RU" sz="2000" b="1" i="1" dirty="0" smtClean="0">
                <a:solidFill>
                  <a:schemeClr val="tx1"/>
                </a:solidFill>
              </a:rPr>
              <a:t>А </a:t>
            </a:r>
            <a:r>
              <a:rPr lang="ru-RU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hám</a:t>
            </a:r>
            <a:r>
              <a:rPr lang="ru-RU" sz="2000" b="1" dirty="0" smtClean="0">
                <a:solidFill>
                  <a:schemeClr val="tx1"/>
                </a:solidFill>
              </a:rPr>
              <a:t>  </a:t>
            </a:r>
            <a:r>
              <a:rPr lang="el-GR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ru-RU" sz="2000" b="1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  </a:t>
            </a:r>
            <a:r>
              <a:rPr lang="en-US" sz="2000" b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cs typeface="Times New Roman" pitchFamily="18" charset="0"/>
              </a:rPr>
              <a:t>múyeshler</a:t>
            </a:r>
            <a:r>
              <a:rPr lang="en-US" sz="2000" b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cs typeface="Times New Roman" pitchFamily="18" charset="0"/>
              </a:rPr>
              <a:t>kishi</a:t>
            </a:r>
            <a:r>
              <a:rPr lang="en-US" sz="2000" b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cs typeface="Times New Roman" pitchFamily="18" charset="0"/>
              </a:rPr>
              <a:t>bolsa</a:t>
            </a:r>
            <a:r>
              <a:rPr lang="ru-RU" sz="2000" b="1" i="1" baseline="-25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solidFill>
                  <a:schemeClr val="tx1"/>
                </a:solidFill>
              </a:rPr>
              <a:t> </a:t>
            </a:r>
            <a:endParaRPr lang="ru-RU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69" name="Объект 68"/>
          <p:cNvGraphicFramePr>
            <a:graphicFrameLocks noChangeAspect="1"/>
          </p:cNvGraphicFramePr>
          <p:nvPr/>
        </p:nvGraphicFramePr>
        <p:xfrm>
          <a:off x="3505200" y="48006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" name="Формула" r:id="rId20" imgW="126835" imgH="139518" progId="Equation.3">
                  <p:embed/>
                </p:oleObj>
              </mc:Choice>
              <mc:Fallback>
                <p:oleObj name="Формула" r:id="rId20" imgW="126835" imgH="139518" progId="Equation.3">
                  <p:embed/>
                  <p:pic>
                    <p:nvPicPr>
                      <p:cNvPr id="0" name="Picture 8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800600"/>
                        <a:ext cx="381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Скругленный прямоугольник 69"/>
          <p:cNvSpPr/>
          <p:nvPr/>
        </p:nvSpPr>
        <p:spPr>
          <a:xfrm>
            <a:off x="5105400" y="3886200"/>
            <a:ext cx="38100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85" name="Object 13"/>
          <p:cNvGraphicFramePr>
            <a:graphicFrameLocks noChangeAspect="1"/>
          </p:cNvGraphicFramePr>
          <p:nvPr/>
        </p:nvGraphicFramePr>
        <p:xfrm>
          <a:off x="5791200" y="3962400"/>
          <a:ext cx="2286000" cy="86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" name="Equation" r:id="rId22" imgW="1155700" imgH="431800" progId="">
                  <p:embed/>
                </p:oleObj>
              </mc:Choice>
              <mc:Fallback>
                <p:oleObj name="Equation" r:id="rId22" imgW="1155700" imgH="431800" progId="">
                  <p:embed/>
                  <p:pic>
                    <p:nvPicPr>
                      <p:cNvPr id="0" name="Picture 8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962400"/>
                        <a:ext cx="2286000" cy="864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87" name="Object 15"/>
          <p:cNvGraphicFramePr>
            <a:graphicFrameLocks noChangeAspect="1"/>
          </p:cNvGraphicFramePr>
          <p:nvPr/>
        </p:nvGraphicFramePr>
        <p:xfrm>
          <a:off x="5943600" y="4953000"/>
          <a:ext cx="170688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" name="Формула" r:id="rId24" imgW="710891" imgH="215806" progId="Equation.3">
                  <p:embed/>
                </p:oleObj>
              </mc:Choice>
              <mc:Fallback>
                <p:oleObj name="Формула" r:id="rId24" imgW="710891" imgH="215806" progId="Equation.3">
                  <p:embed/>
                  <p:pic>
                    <p:nvPicPr>
                      <p:cNvPr id="0" name="Picture 8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953000"/>
                        <a:ext cx="170688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Скругленный прямоугольник 71"/>
          <p:cNvSpPr/>
          <p:nvPr/>
        </p:nvSpPr>
        <p:spPr>
          <a:xfrm>
            <a:off x="152400" y="5791200"/>
            <a:ext cx="5562600" cy="838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89" name="Object 17"/>
          <p:cNvGraphicFramePr>
            <a:graphicFrameLocks noChangeAspect="1"/>
          </p:cNvGraphicFramePr>
          <p:nvPr/>
        </p:nvGraphicFramePr>
        <p:xfrm>
          <a:off x="152400" y="5715000"/>
          <a:ext cx="556135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" name="Формула" r:id="rId26" imgW="2628900" imgH="431800" progId="Equation.3">
                  <p:embed/>
                </p:oleObj>
              </mc:Choice>
              <mc:Fallback>
                <p:oleObj name="Формула" r:id="rId26" imgW="2628900" imgH="431800" progId="Equation.3">
                  <p:embed/>
                  <p:pic>
                    <p:nvPicPr>
                      <p:cNvPr id="0" name="Picture 8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715000"/>
                        <a:ext cx="5561351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Стрелка вправо 72"/>
          <p:cNvSpPr/>
          <p:nvPr/>
        </p:nvSpPr>
        <p:spPr>
          <a:xfrm>
            <a:off x="6019800" y="5943600"/>
            <a:ext cx="609600" cy="4572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Скругленный прямоугольник 73"/>
          <p:cNvSpPr/>
          <p:nvPr/>
        </p:nvSpPr>
        <p:spPr>
          <a:xfrm>
            <a:off x="6781800" y="5867400"/>
            <a:ext cx="2133600" cy="6858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91" name="Object 19"/>
          <p:cNvGraphicFramePr>
            <a:graphicFrameLocks noChangeAspect="1"/>
          </p:cNvGraphicFramePr>
          <p:nvPr/>
        </p:nvGraphicFramePr>
        <p:xfrm>
          <a:off x="6858000" y="5867400"/>
          <a:ext cx="194618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" name="Формула" r:id="rId28" imgW="812447" imgH="215806" progId="Equation.3">
                  <p:embed/>
                </p:oleObj>
              </mc:Choice>
              <mc:Fallback>
                <p:oleObj name="Формула" r:id="rId28" imgW="812447" imgH="215806" progId="Equation.3">
                  <p:embed/>
                  <p:pic>
                    <p:nvPicPr>
                      <p:cNvPr id="0" name="Picture 8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867400"/>
                        <a:ext cx="1946189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" grpId="0" animBg="1" autoUpdateAnimBg="0"/>
      <p:bldP spid="30" grpId="0" animBg="1" autoUpdateAnimBg="0"/>
      <p:bldP spid="57" grpId="0" animBg="1" autoUpdateAnimBg="0"/>
      <p:bldP spid="58" grpId="0" animBg="1" autoUpdateAnimBg="0"/>
      <p:bldP spid="59" grpId="0" animBg="1" autoUpdateAnimBg="0"/>
      <p:bldP spid="60" grpId="0" animBg="1" autoUpdateAnimBg="0"/>
      <p:bldP spid="61" grpId="0" animBg="1" autoUpdateAnimBg="0"/>
      <p:bldP spid="63" grpId="0" animBg="1" autoUpdateAnimBg="0"/>
      <p:bldP spid="66" grpId="0" animBg="1"/>
      <p:bldP spid="67" grpId="0" animBg="1"/>
      <p:bldP spid="68" grpId="0" animBg="1"/>
      <p:bldP spid="70" grpId="0" animBg="1"/>
      <p:bldP spid="72" grpId="0" animBg="1"/>
      <p:bldP spid="73" grpId="0" animBg="1"/>
      <p:bldP spid="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228600" y="0"/>
            <a:ext cx="87630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Prizmanıń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sındırıw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kórsetkishi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úlken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bolsa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prizmadan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nurlardıń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awısıwı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úlken</a:t>
            </a:r>
            <a:r>
              <a:rPr lang="en-US" sz="2400" b="1" dirty="0" smtClean="0">
                <a:solidFill>
                  <a:schemeClr val="tx1"/>
                </a:solidFill>
              </a:rPr>
              <a:t>  </a:t>
            </a:r>
            <a:r>
              <a:rPr lang="en-US" sz="2400" b="1" dirty="0" err="1" smtClean="0">
                <a:solidFill>
                  <a:schemeClr val="tx1"/>
                </a:solidFill>
              </a:rPr>
              <a:t>boladı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276600" y="1066800"/>
            <a:ext cx="2590800" cy="838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371850" y="1219200"/>
          <a:ext cx="2133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" name="Формула" r:id="rId4" imgW="761669" imgH="215806" progId="Equation.3">
                  <p:embed/>
                </p:oleObj>
              </mc:Choice>
              <mc:Fallback>
                <p:oleObj name="Формула" r:id="rId4" imgW="761669" imgH="215806" progId="Equation.3">
                  <p:embed/>
                  <p:pic>
                    <p:nvPicPr>
                      <p:cNvPr id="0" name="Picture 5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850" y="1219200"/>
                        <a:ext cx="21336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Скругленный прямоугольник 9"/>
          <p:cNvSpPr/>
          <p:nvPr/>
        </p:nvSpPr>
        <p:spPr>
          <a:xfrm>
            <a:off x="190500" y="1981200"/>
            <a:ext cx="8763000" cy="838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                 </a:t>
            </a:r>
            <a:r>
              <a:rPr lang="en-US" sz="2400" b="1" dirty="0" err="1" smtClean="0">
                <a:solidFill>
                  <a:schemeClr val="tx1"/>
                </a:solidFill>
              </a:rPr>
              <a:t>shama</a:t>
            </a:r>
            <a:r>
              <a:rPr lang="ru-RU" sz="2400" b="1" dirty="0" smtClean="0">
                <a:solidFill>
                  <a:schemeClr val="tx1"/>
                </a:solidFill>
              </a:rPr>
              <a:t>  — </a:t>
            </a:r>
            <a:r>
              <a:rPr lang="en-US" sz="2400" b="1" i="1" dirty="0" err="1" smtClean="0">
                <a:solidFill>
                  <a:schemeClr val="tx1"/>
                </a:solidFill>
              </a:rPr>
              <a:t>zattıń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dispersiyası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ataladı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1428728" y="2071678"/>
          <a:ext cx="990600" cy="74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5" name="Формула" r:id="rId6" imgW="520474" imgH="393529" progId="Equation.3">
                  <p:embed/>
                </p:oleObj>
              </mc:Choice>
              <mc:Fallback>
                <p:oleObj name="Формула" r:id="rId6" imgW="520474" imgH="393529" progId="Equation.3">
                  <p:embed/>
                  <p:pic>
                    <p:nvPicPr>
                      <p:cNvPr id="0" name="Picture 5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28" y="2071678"/>
                        <a:ext cx="990600" cy="746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Прямая со стрелкой 13"/>
          <p:cNvCxnSpPr/>
          <p:nvPr/>
        </p:nvCxnSpPr>
        <p:spPr>
          <a:xfrm rot="5400000" flipH="1" flipV="1">
            <a:off x="-914400" y="4800600"/>
            <a:ext cx="27432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457200" y="6172200"/>
            <a:ext cx="3048794" cy="79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лилиния 21"/>
          <p:cNvSpPr/>
          <p:nvPr/>
        </p:nvSpPr>
        <p:spPr>
          <a:xfrm>
            <a:off x="685800" y="3581400"/>
            <a:ext cx="2603500" cy="2336800"/>
          </a:xfrm>
          <a:custGeom>
            <a:avLst/>
            <a:gdLst>
              <a:gd name="connsiteX0" fmla="*/ 0 w 2603500"/>
              <a:gd name="connsiteY0" fmla="*/ 0 h 2336800"/>
              <a:gd name="connsiteX1" fmla="*/ 63500 w 2603500"/>
              <a:gd name="connsiteY1" fmla="*/ 1117600 h 2336800"/>
              <a:gd name="connsiteX2" fmla="*/ 190500 w 2603500"/>
              <a:gd name="connsiteY2" fmla="*/ 1651000 h 2336800"/>
              <a:gd name="connsiteX3" fmla="*/ 419100 w 2603500"/>
              <a:gd name="connsiteY3" fmla="*/ 2019300 h 2336800"/>
              <a:gd name="connsiteX4" fmla="*/ 736600 w 2603500"/>
              <a:gd name="connsiteY4" fmla="*/ 2184400 h 2336800"/>
              <a:gd name="connsiteX5" fmla="*/ 1028700 w 2603500"/>
              <a:gd name="connsiteY5" fmla="*/ 2235200 h 2336800"/>
              <a:gd name="connsiteX6" fmla="*/ 2603500 w 2603500"/>
              <a:gd name="connsiteY6" fmla="*/ 23368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3500" h="2336800">
                <a:moveTo>
                  <a:pt x="0" y="0"/>
                </a:moveTo>
                <a:cubicBezTo>
                  <a:pt x="15875" y="421216"/>
                  <a:pt x="31750" y="842433"/>
                  <a:pt x="63500" y="1117600"/>
                </a:cubicBezTo>
                <a:cubicBezTo>
                  <a:pt x="95250" y="1392767"/>
                  <a:pt x="131233" y="1500717"/>
                  <a:pt x="190500" y="1651000"/>
                </a:cubicBezTo>
                <a:cubicBezTo>
                  <a:pt x="249767" y="1801283"/>
                  <a:pt x="328083" y="1930400"/>
                  <a:pt x="419100" y="2019300"/>
                </a:cubicBezTo>
                <a:cubicBezTo>
                  <a:pt x="510117" y="2108200"/>
                  <a:pt x="635000" y="2148417"/>
                  <a:pt x="736600" y="2184400"/>
                </a:cubicBezTo>
                <a:cubicBezTo>
                  <a:pt x="838200" y="2220383"/>
                  <a:pt x="717550" y="2209800"/>
                  <a:pt x="1028700" y="2235200"/>
                </a:cubicBezTo>
                <a:cubicBezTo>
                  <a:pt x="1339850" y="2260600"/>
                  <a:pt x="1971675" y="2298700"/>
                  <a:pt x="2603500" y="2336800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 rot="5400000">
            <a:off x="1067594" y="6171406"/>
            <a:ext cx="1524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rot="5400000">
            <a:off x="1753394" y="6171406"/>
            <a:ext cx="1524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rot="5400000">
            <a:off x="2439194" y="6171406"/>
            <a:ext cx="1524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Содержимое 31"/>
          <p:cNvGraphicFramePr>
            <a:graphicFrameLocks noGrp="1" noChangeAspect="1"/>
          </p:cNvGraphicFramePr>
          <p:nvPr>
            <p:ph idx="1"/>
          </p:nvPr>
        </p:nvGraphicFramePr>
        <p:xfrm>
          <a:off x="0" y="3181875"/>
          <a:ext cx="449263" cy="494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6" name="Формула" r:id="rId8" imgW="126835" imgH="139518" progId="Equation.3">
                  <p:embed/>
                </p:oleObj>
              </mc:Choice>
              <mc:Fallback>
                <p:oleObj name="Формула" r:id="rId8" imgW="126835" imgH="139518" progId="Equation.3">
                  <p:embed/>
                  <p:pic>
                    <p:nvPicPr>
                      <p:cNvPr id="0" name="Picture 55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181875"/>
                        <a:ext cx="449263" cy="4942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Содержимое 31"/>
          <p:cNvGraphicFramePr>
            <a:graphicFrameLocks noChangeAspect="1"/>
          </p:cNvGraphicFramePr>
          <p:nvPr/>
        </p:nvGraphicFramePr>
        <p:xfrm>
          <a:off x="2971800" y="6288088"/>
          <a:ext cx="131431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7" name="Формула" r:id="rId10" imgW="469696" imgH="203112" progId="Equation.3">
                  <p:embed/>
                </p:oleObj>
              </mc:Choice>
              <mc:Fallback>
                <p:oleObj name="Формула" r:id="rId10" imgW="469696" imgH="203112" progId="Equation.3">
                  <p:embed/>
                  <p:pic>
                    <p:nvPicPr>
                      <p:cNvPr id="0" name="Picture 5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288088"/>
                        <a:ext cx="1314313" cy="569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2" name="Содержимое 31"/>
          <p:cNvGraphicFramePr>
            <a:graphicFrameLocks noChangeAspect="1"/>
          </p:cNvGraphicFramePr>
          <p:nvPr/>
        </p:nvGraphicFramePr>
        <p:xfrm>
          <a:off x="0" y="6172200"/>
          <a:ext cx="377825" cy="531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8" name="Формула" r:id="rId12" imgW="126725" imgH="177415" progId="Equation.3">
                  <p:embed/>
                </p:oleObj>
              </mc:Choice>
              <mc:Fallback>
                <p:oleObj name="Формула" r:id="rId12" imgW="126725" imgH="177415" progId="Equation.3">
                  <p:embed/>
                  <p:pic>
                    <p:nvPicPr>
                      <p:cNvPr id="0" name="Picture 5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172200"/>
                        <a:ext cx="377825" cy="5313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Содержимое 31"/>
          <p:cNvGraphicFramePr>
            <a:graphicFrameLocks noChangeAspect="1"/>
          </p:cNvGraphicFramePr>
          <p:nvPr/>
        </p:nvGraphicFramePr>
        <p:xfrm>
          <a:off x="762000" y="6172200"/>
          <a:ext cx="83026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9" name="Формула" r:id="rId14" imgW="279158" imgH="177646" progId="Equation.3">
                  <p:embed/>
                </p:oleObj>
              </mc:Choice>
              <mc:Fallback>
                <p:oleObj name="Формула" r:id="rId14" imgW="279158" imgH="177646" progId="Equation.3">
                  <p:embed/>
                  <p:pic>
                    <p:nvPicPr>
                      <p:cNvPr id="0" name="Picture 5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6172200"/>
                        <a:ext cx="830263" cy="53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14"/>
          <p:cNvGraphicFramePr>
            <a:graphicFrameLocks noChangeAspect="1"/>
          </p:cNvGraphicFramePr>
          <p:nvPr/>
        </p:nvGraphicFramePr>
        <p:xfrm>
          <a:off x="2133600" y="6172200"/>
          <a:ext cx="83026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" name="Формула" r:id="rId16" imgW="279158" imgH="177646" progId="Equation.3">
                  <p:embed/>
                </p:oleObj>
              </mc:Choice>
              <mc:Fallback>
                <p:oleObj name="Формула" r:id="rId16" imgW="279158" imgH="177646" progId="Equation.3">
                  <p:embed/>
                  <p:pic>
                    <p:nvPicPr>
                      <p:cNvPr id="0" name="Picture 5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6172200"/>
                        <a:ext cx="830263" cy="53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Скругленный прямоугольник 19"/>
          <p:cNvSpPr/>
          <p:nvPr/>
        </p:nvSpPr>
        <p:spPr>
          <a:xfrm>
            <a:off x="527050" y="3028950"/>
            <a:ext cx="3022600" cy="40005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Normal </a:t>
            </a:r>
            <a:r>
              <a:rPr lang="en-US" sz="2000" b="1" dirty="0" err="1" smtClean="0">
                <a:solidFill>
                  <a:schemeClr val="tx1"/>
                </a:solidFill>
              </a:rPr>
              <a:t>dispersiya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5136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35" name="Object 15"/>
          <p:cNvGraphicFramePr>
            <a:graphicFrameLocks noChangeAspect="1"/>
          </p:cNvGraphicFramePr>
          <p:nvPr/>
        </p:nvGraphicFramePr>
        <p:xfrm>
          <a:off x="1682750" y="3606799"/>
          <a:ext cx="12001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" name="Формула" r:id="rId18" imgW="469696" imgH="393529" progId="Equation.3">
                  <p:embed/>
                </p:oleObj>
              </mc:Choice>
              <mc:Fallback>
                <p:oleObj name="Формула" r:id="rId18" imgW="469696" imgH="393529" progId="Equation.3">
                  <p:embed/>
                  <p:pic>
                    <p:nvPicPr>
                      <p:cNvPr id="0" name="Picture 5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3606799"/>
                        <a:ext cx="1200150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Скругленный прямоугольник 23"/>
          <p:cNvSpPr/>
          <p:nvPr/>
        </p:nvSpPr>
        <p:spPr>
          <a:xfrm>
            <a:off x="3714744" y="3071810"/>
            <a:ext cx="5214974" cy="321471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err="1" smtClean="0">
                <a:solidFill>
                  <a:schemeClr val="tx1"/>
                </a:solidFill>
              </a:rPr>
              <a:t>Bárshe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tınıq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zatlarda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tolqın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uzınlıǵı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artıwı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menen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sındırıw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kórsetkishi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kemeyip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baradı</a:t>
            </a:r>
            <a:r>
              <a:rPr lang="en-US" sz="2400" b="1" dirty="0" smtClean="0">
                <a:solidFill>
                  <a:schemeClr val="tx1"/>
                </a:solidFill>
              </a:rPr>
              <a:t>                                    </a:t>
            </a:r>
            <a:r>
              <a:rPr lang="en-US" sz="2400" b="1" dirty="0" err="1" smtClean="0">
                <a:solidFill>
                  <a:schemeClr val="tx1"/>
                </a:solidFill>
              </a:rPr>
              <a:t>dispersiya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smtClean="0">
                <a:solidFill>
                  <a:schemeClr val="tx1"/>
                </a:solidFill>
              </a:rPr>
              <a:t>normal </a:t>
            </a:r>
            <a:r>
              <a:rPr lang="en-US" sz="2400" b="1" i="1" dirty="0" err="1" smtClean="0">
                <a:solidFill>
                  <a:schemeClr val="tx1"/>
                </a:solidFill>
              </a:rPr>
              <a:t>dispersiya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ataladı</a:t>
            </a:r>
            <a:r>
              <a:rPr lang="en-US" sz="2400" b="1" dirty="0" smtClean="0">
                <a:solidFill>
                  <a:schemeClr val="tx1"/>
                </a:solidFill>
              </a:rPr>
              <a:t>.                 </a:t>
            </a:r>
            <a:r>
              <a:rPr lang="en-US" sz="2400" b="1" dirty="0" err="1" smtClean="0">
                <a:solidFill>
                  <a:schemeClr val="tx1"/>
                </a:solidFill>
              </a:rPr>
              <a:t>bolǵan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halda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anomal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dispersiya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baqlanadı</a:t>
            </a:r>
            <a:r>
              <a:rPr lang="en-US" sz="2400" b="1" i="1" dirty="0" smtClean="0">
                <a:solidFill>
                  <a:schemeClr val="tx1"/>
                </a:solidFill>
              </a:rPr>
              <a:t>.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pic>
        <p:nvPicPr>
          <p:cNvPr id="5680" name="Picture 560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143636" y="4071942"/>
            <a:ext cx="2188860" cy="53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81" name="Picture 561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5000628" y="4857760"/>
            <a:ext cx="928694" cy="537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Скругленный прямоугольник 25"/>
          <p:cNvSpPr/>
          <p:nvPr/>
        </p:nvSpPr>
        <p:spPr>
          <a:xfrm>
            <a:off x="3428992" y="6357958"/>
            <a:ext cx="785818" cy="40005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(nm)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18"/>
  <p:tag name="ISPRING_ULTRA_SCORM_DURATION" val="3600"/>
  <p:tag name="ISPRING_SCORM_RATE_SLIDES" val="0"/>
  <p:tag name="ISPRING_SCORM_RATE_QUIZZES" val="0"/>
  <p:tag name="ISPRING_SCORM_PASSING_SCORE" val="0.0000000000"/>
  <p:tag name="GENSWF_MOVIE_ONCLICK_URL" val="http://"/>
  <p:tag name="GENSWF_MOVIE_ONCLICK_URL_TARGET" val="_self"/>
  <p:tag name="GENSWF_MOVIE_PRESENTATION_END_URL" val="http://"/>
  <p:tag name="GENSWF_MOVIE_PRESENTATION_END_URL_TARGET" val="_self"/>
  <p:tag name="FLASHSPRING_PRESENTATION_REFERENCES" val="F&#10;23.pdf&#10;K:\2013\TATU\Маърузалар\Workbook_ph\23.pdf&#10;_blank&#10;|&#10;"/>
  <p:tag name="ISPRING_RESOURCE_PATHS_HASH_2" val="819b90ee919e3e5bac9395e8f7a44471e25f145"/>
</p:tagLst>
</file>

<file path=ppt/theme/theme1.xml><?xml version="1.0" encoding="utf-8"?>
<a:theme xmlns:a="http://schemas.openxmlformats.org/drawingml/2006/main" name="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11.xml><?xml version="1.0" encoding="utf-8"?>
<a:theme xmlns:a="http://schemas.openxmlformats.org/drawingml/2006/main" name="10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12.xml><?xml version="1.0" encoding="utf-8"?>
<a:theme xmlns:a="http://schemas.openxmlformats.org/drawingml/2006/main" name="11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13.xml><?xml version="1.0" encoding="utf-8"?>
<a:theme xmlns:a="http://schemas.openxmlformats.org/drawingml/2006/main" name="12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14.xml><?xml version="1.0" encoding="utf-8"?>
<a:theme xmlns:a="http://schemas.openxmlformats.org/drawingml/2006/main" name="14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15.xml><?xml version="1.0" encoding="utf-8"?>
<a:theme xmlns:a="http://schemas.openxmlformats.org/drawingml/2006/main" name="15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16.xml><?xml version="1.0" encoding="utf-8"?>
<a:theme xmlns:a="http://schemas.openxmlformats.org/drawingml/2006/main" name="16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17.xml><?xml version="1.0" encoding="utf-8"?>
<a:theme xmlns:a="http://schemas.openxmlformats.org/drawingml/2006/main" name="17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18.xml><?xml version="1.0" encoding="utf-8"?>
<a:theme xmlns:a="http://schemas.openxmlformats.org/drawingml/2006/main" name="18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1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7.xml><?xml version="1.0" encoding="utf-8"?>
<a:theme xmlns:a="http://schemas.openxmlformats.org/drawingml/2006/main" name="6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8.xml><?xml version="1.0" encoding="utf-8"?>
<a:theme xmlns:a="http://schemas.openxmlformats.org/drawingml/2006/main" name="7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9.xml><?xml version="1.0" encoding="utf-8"?>
<a:theme xmlns:a="http://schemas.openxmlformats.org/drawingml/2006/main" name="8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 w="38100">
          <a:solidFill>
            <a:srgbClr val="7030A0"/>
          </a:solidFill>
        </a:ln>
        <a:scene3d>
          <a:camera prst="orthographicFront"/>
          <a:lightRig rig="threePt" dir="t">
            <a:rot lat="0" lon="0" rev="1800000"/>
          </a:lightRig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</TotalTime>
  <Words>1793</Words>
  <Application>Microsoft Office PowerPoint</Application>
  <PresentationFormat>Экран (4:3)</PresentationFormat>
  <Paragraphs>316</Paragraphs>
  <Slides>40</Slides>
  <Notes>39</Notes>
  <HiddenSlides>0</HiddenSlides>
  <MMClips>0</MMClips>
  <ScaleCrop>false</ScaleCrop>
  <HeadingPairs>
    <vt:vector size="6" baseType="variant">
      <vt:variant>
        <vt:lpstr>Тема</vt:lpstr>
      </vt:variant>
      <vt:variant>
        <vt:i4>18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40</vt:i4>
      </vt:variant>
    </vt:vector>
  </HeadingPairs>
  <TitlesOfParts>
    <vt:vector size="62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14_Office Theme</vt:lpstr>
      <vt:lpstr>15_Office Theme</vt:lpstr>
      <vt:lpstr>16_Office Theme</vt:lpstr>
      <vt:lpstr>17_Office Theme</vt:lpstr>
      <vt:lpstr>18_Office Theme</vt:lpstr>
      <vt:lpstr>Формула</vt:lpstr>
      <vt:lpstr>Equation</vt:lpstr>
      <vt:lpstr>Точечный рисунок</vt:lpstr>
      <vt:lpstr>Уравнение</vt:lpstr>
      <vt:lpstr>ЭЛЕКТРОДИНАМИКА</vt:lpstr>
      <vt:lpstr>Optika. kVAnt mexanikasÍnÍŃ TIYKARlarÍ</vt:lpstr>
      <vt:lpstr>Презентация PowerPoint</vt:lpstr>
      <vt:lpstr>Lеkciya rеjеsi</vt:lpstr>
      <vt:lpstr>Jaqtılıq dispersiyası</vt:lpstr>
      <vt:lpstr>Презентация PowerPoint</vt:lpstr>
      <vt:lpstr>Презентация PowerPoint</vt:lpstr>
      <vt:lpstr>Prizmada jaqtılıq dispersiyası</vt:lpstr>
      <vt:lpstr>Презентация PowerPoint</vt:lpstr>
      <vt:lpstr>Презентация PowerPoint</vt:lpstr>
      <vt:lpstr>Dispersiyanıń elektron teoriyası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Nurlanıw hám jutılıw spektrleri</vt:lpstr>
      <vt:lpstr>Презентация PowerPoint</vt:lpstr>
      <vt:lpstr>Презентация PowerPoint</vt:lpstr>
      <vt:lpstr>Презентация PowerPoint</vt:lpstr>
      <vt:lpstr>Tábiyiy jaqtılıq</vt:lpstr>
      <vt:lpstr>Презентация PowerPoint</vt:lpstr>
      <vt:lpstr>Презентация PowerPoint</vt:lpstr>
      <vt:lpstr>Polyarlanıw</vt:lpstr>
      <vt:lpstr> Lazer deregi shıǵarıp atırǵan sızıqlı – polyarlanǵan jaqtılıq </vt:lpstr>
      <vt:lpstr>Polyarlanıw dárejesi</vt:lpstr>
      <vt:lpstr>Malyus nızamı</vt:lpstr>
      <vt:lpstr>Презентация PowerPoint</vt:lpstr>
      <vt:lpstr>Презентация PowerPoint</vt:lpstr>
      <vt:lpstr>Shaǵılısqan hám sınǵan nurlar polyarlanıwı </vt:lpstr>
      <vt:lpstr>Презентация PowerPoint</vt:lpstr>
      <vt:lpstr>Ádettegi hám ádetten tısqarı nurlardıń qásiyetleri</vt:lpstr>
      <vt:lpstr>Презентация PowerPoint</vt:lpstr>
      <vt:lpstr>Презентация PowerPoint</vt:lpstr>
      <vt:lpstr>Презентация PowerPoint</vt:lpstr>
      <vt:lpstr>PAYDALANÍLǴAN ÁDEBIYAТLAR</vt:lpstr>
      <vt:lpstr>Презентация PowerPoint</vt:lpstr>
      <vt:lpstr>PEDAGOGIKALÍQ DÁSTÚRIY QURALLAR</vt:lpstr>
      <vt:lpstr>PEDAGOGIKALÍQ DÁSTÚRIY QURALLAR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</dc:title>
  <dc:creator>Physics</dc:creator>
  <cp:lastModifiedBy>admin</cp:lastModifiedBy>
  <cp:revision>368</cp:revision>
  <cp:lastPrinted>2012-02-06T17:22:24Z</cp:lastPrinted>
  <dcterms:modified xsi:type="dcterms:W3CDTF">2023-03-12T06:28:40Z</dcterms:modified>
</cp:coreProperties>
</file>